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xls" ContentType="application/vnd.ms-excel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ppt/charts/chart2.xml" ContentType="application/vnd.openxmlformats-officedocument.drawingml.char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7"/>
  </p:notesMasterIdLst>
  <p:sldIdLst>
    <p:sldId id="292" r:id="rId2"/>
    <p:sldId id="305" r:id="rId3"/>
    <p:sldId id="295" r:id="rId4"/>
    <p:sldId id="296" r:id="rId5"/>
    <p:sldId id="313" r:id="rId6"/>
    <p:sldId id="297" r:id="rId7"/>
    <p:sldId id="308" r:id="rId8"/>
    <p:sldId id="309" r:id="rId9"/>
    <p:sldId id="310" r:id="rId10"/>
    <p:sldId id="314" r:id="rId11"/>
    <p:sldId id="301" r:id="rId12"/>
    <p:sldId id="306" r:id="rId13"/>
    <p:sldId id="311" r:id="rId14"/>
    <p:sldId id="307" r:id="rId15"/>
    <p:sldId id="293" r:id="rId16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F8FA"/>
    <a:srgbClr val="FFE5E5"/>
    <a:srgbClr val="FFC5C5"/>
    <a:srgbClr val="005DA2"/>
    <a:srgbClr val="585858"/>
    <a:srgbClr val="4F4F4F"/>
    <a:srgbClr val="FFF2C9"/>
    <a:srgbClr val="FFE697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324476960683998"/>
          <c:y val="3.9134081817008635E-2"/>
          <c:w val="0.55962582744267653"/>
          <c:h val="0.86888630791069821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Безвозмездные перечисления</c:v>
                </c:pt>
              </c:strCache>
            </c:strRef>
          </c:tx>
          <c:spPr>
            <a:solidFill>
              <a:schemeClr val="accent4"/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  <a:effectLst/>
            <a:scene3d>
              <a:camera prst="orthographicFront"/>
              <a:lightRig rig="threePt" dir="t"/>
            </a:scene3d>
            <a:sp3d>
              <a:bevelT w="3175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2017</c:v>
                </c:pt>
                <c:pt idx="1">
                  <c:v>2018</c:v>
                </c:pt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6348</c:v>
                </c:pt>
                <c:pt idx="1">
                  <c:v>6356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Дефицит</c:v>
                </c:pt>
              </c:strCache>
            </c:strRef>
          </c:tx>
          <c:spPr>
            <a:solidFill>
              <a:srgbClr val="C5119A"/>
            </a:solidFill>
            <a:ln>
              <a:solidFill>
                <a:schemeClr val="bg1"/>
              </a:solidFill>
            </a:ln>
            <a:effectLst/>
            <a:scene3d>
              <a:camera prst="orthographicFront"/>
              <a:lightRig rig="threePt" dir="t"/>
            </a:scene3d>
            <a:sp3d>
              <a:bevelT w="6350"/>
            </a:sp3d>
          </c:spPr>
          <c:invertIfNegative val="0"/>
          <c:dLbls>
            <c:dLbl>
              <c:idx val="0"/>
              <c:layout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2017</c:v>
                </c:pt>
                <c:pt idx="1">
                  <c:v>2018</c:v>
                </c:pt>
              </c:numCache>
            </c:num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325</c:v>
                </c:pt>
                <c:pt idx="1">
                  <c:v>224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Доходы собственные</c:v>
                </c:pt>
              </c:strCache>
            </c:strRef>
          </c:tx>
          <c:spPr>
            <a:solidFill>
              <a:srgbClr val="E77979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44450"/>
              <a:bevelB w="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2017</c:v>
                </c:pt>
                <c:pt idx="1">
                  <c:v>2018</c:v>
                </c:pt>
              </c:numCache>
            </c:num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6383</c:v>
                </c:pt>
                <c:pt idx="1">
                  <c:v>6599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100"/>
        <c:axId val="314600872"/>
        <c:axId val="314600480"/>
      </c:barChart>
      <c:catAx>
        <c:axId val="31460087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/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14600480"/>
        <c:crosses val="autoZero"/>
        <c:auto val="1"/>
        <c:lblAlgn val="ctr"/>
        <c:lblOffset val="100"/>
        <c:noMultiLvlLbl val="0"/>
      </c:catAx>
      <c:valAx>
        <c:axId val="3146004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5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tx1">
                <a:lumMod val="5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146008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69365540579803142"/>
          <c:y val="8.211270339175071E-2"/>
          <c:w val="0.30634459420197041"/>
          <c:h val="0.6067125247555434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tx2">
        <a:lumMod val="20000"/>
        <a:lumOff val="80000"/>
      </a:schemeClr>
    </a:solidFill>
    <a:ln>
      <a:noFill/>
    </a:ln>
    <a:effectLst/>
  </c:spPr>
  <c:txPr>
    <a:bodyPr/>
    <a:lstStyle/>
    <a:p>
      <a:pPr>
        <a:defRPr>
          <a:solidFill>
            <a:schemeClr val="bg1"/>
          </a:solidFill>
        </a:defRPr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9879240470865546E-2"/>
          <c:y val="4.0939246450219617E-2"/>
          <c:w val="0.72370992595025652"/>
          <c:h val="0.7494425045253766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Коммерческие кредиты (млн. руб.)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на 01.01.2017                           (факт)</c:v>
                </c:pt>
                <c:pt idx="1">
                  <c:v>на 01.01.2018                       (факт)</c:v>
                </c:pt>
                <c:pt idx="2">
                  <c:v>на 01.01.2019                 (факт)</c:v>
                </c:pt>
                <c:pt idx="3">
                  <c:v>на 01.01.2020                      (план)</c:v>
                </c:pt>
                <c:pt idx="4">
                  <c:v>на 01.01.2021                           (план)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5107</c:v>
                </c:pt>
                <c:pt idx="1">
                  <c:v>5504</c:v>
                </c:pt>
                <c:pt idx="2">
                  <c:v>5636</c:v>
                </c:pt>
                <c:pt idx="3">
                  <c:v>5784</c:v>
                </c:pt>
                <c:pt idx="4">
                  <c:v>6109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Бюджетные кредиты (млн. руб.)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на 01.01.2017                           (факт)</c:v>
                </c:pt>
                <c:pt idx="1">
                  <c:v>на 01.01.2018                       (факт)</c:v>
                </c:pt>
                <c:pt idx="2">
                  <c:v>на 01.01.2019                 (факт)</c:v>
                </c:pt>
                <c:pt idx="3">
                  <c:v>на 01.01.2020                      (план)</c:v>
                </c:pt>
                <c:pt idx="4">
                  <c:v>на 01.01.2021                           (план)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169</c:v>
                </c:pt>
                <c:pt idx="1">
                  <c:v>218</c:v>
                </c:pt>
                <c:pt idx="2">
                  <c:v>287</c:v>
                </c:pt>
                <c:pt idx="3">
                  <c:v>150</c:v>
                </c:pt>
                <c:pt idx="4">
                  <c:v>102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Муниципальные гарантии (млн. руб.)</c:v>
                </c:pt>
              </c:strCache>
            </c:strRef>
          </c:tx>
          <c:spPr>
            <a:solidFill>
              <a:srgbClr val="66FF33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prst="slope"/>
            </a:sp3d>
          </c:spPr>
          <c:invertIfNegative val="0"/>
          <c:dLbls>
            <c:dLbl>
              <c:idx val="0"/>
              <c:layout>
                <c:manualLayout>
                  <c:x val="1.1087267181575651E-3"/>
                  <c:y val="-3.281249798151474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05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1087267181575651E-3"/>
                  <c:y val="-3.046874812569218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05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8.1305686747990889E-17"/>
                  <c:y val="-3.334288517218190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05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2.2174534363150478E-3"/>
                  <c:y val="-2.343749855822483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05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8.1305686747990889E-17"/>
                  <c:y val="-3.046874812569218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05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на 01.01.2017                           (факт)</c:v>
                </c:pt>
                <c:pt idx="1">
                  <c:v>на 01.01.2018                       (факт)</c:v>
                </c:pt>
                <c:pt idx="2">
                  <c:v>на 01.01.2019                 (факт)</c:v>
                </c:pt>
                <c:pt idx="3">
                  <c:v>на 01.01.2020                      (план)</c:v>
                </c:pt>
                <c:pt idx="4">
                  <c:v>на 01.01.2021                           (план)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  <c:pt idx="0">
                  <c:v>102</c:v>
                </c:pt>
                <c:pt idx="1">
                  <c:v>18</c:v>
                </c:pt>
                <c:pt idx="2">
                  <c:v>8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100"/>
        <c:axId val="318066568"/>
        <c:axId val="318066960"/>
      </c:barChart>
      <c:lineChart>
        <c:grouping val="standard"/>
        <c:varyColors val="0"/>
        <c:ser>
          <c:idx val="3"/>
          <c:order val="3"/>
          <c:tx>
            <c:strRef>
              <c:f>Лист1!$E$1</c:f>
              <c:strCache>
                <c:ptCount val="1"/>
                <c:pt idx="0">
                  <c:v>Расходы на обслуживание мун. долга (млн. руб.)</c:v>
                </c:pt>
              </c:strCache>
            </c:strRef>
          </c:tx>
          <c:spPr>
            <a:ln w="44450" cap="rnd">
              <a:solidFill>
                <a:srgbClr val="7030A0"/>
              </a:solidFill>
              <a:round/>
            </a:ln>
            <a:effectLst/>
          </c:spPr>
          <c:marker>
            <c:symbol val="diamond"/>
            <c:size val="8"/>
            <c:spPr>
              <a:solidFill>
                <a:schemeClr val="bg1">
                  <a:lumMod val="95000"/>
                  <a:lumOff val="5000"/>
                </a:schemeClr>
              </a:solidFill>
              <a:ln w="9525">
                <a:solidFill>
                  <a:schemeClr val="accent4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 w="114300" prst="artDeco"/>
              </a:sp3d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t" anchorCtr="0"/>
              <a:lstStyle/>
              <a:p>
                <a:pPr>
                  <a:defRPr sz="11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на 01.01.2017                           (факт)</c:v>
                </c:pt>
                <c:pt idx="1">
                  <c:v>на 01.01.2018                       (факт)</c:v>
                </c:pt>
                <c:pt idx="2">
                  <c:v>на 01.01.2019                 (факт)</c:v>
                </c:pt>
                <c:pt idx="3">
                  <c:v>на 01.01.2020                      (план)</c:v>
                </c:pt>
                <c:pt idx="4">
                  <c:v>на 01.01.2021                           (план)</c:v>
                </c:pt>
              </c:strCache>
            </c:strRef>
          </c:cat>
          <c:val>
            <c:numRef>
              <c:f>Лист1!$E$2:$E$6</c:f>
              <c:numCache>
                <c:formatCode>General</c:formatCode>
                <c:ptCount val="5"/>
                <c:pt idx="0">
                  <c:v>563</c:v>
                </c:pt>
                <c:pt idx="1">
                  <c:v>518</c:v>
                </c:pt>
                <c:pt idx="2">
                  <c:v>415</c:v>
                </c:pt>
                <c:pt idx="3">
                  <c:v>505</c:v>
                </c:pt>
                <c:pt idx="4">
                  <c:v>528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Уровень долга (%)</c:v>
                </c:pt>
              </c:strCache>
            </c:strRef>
          </c:tx>
          <c:spPr>
            <a:ln w="50800" cap="rnd">
              <a:solidFill>
                <a:schemeClr val="tx2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diamond"/>
            <c:size val="7"/>
            <c:spPr>
              <a:solidFill>
                <a:schemeClr val="bg1"/>
              </a:solidFill>
              <a:ln w="9525">
                <a:solidFill>
                  <a:schemeClr val="accent5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на 01.01.2017                           (факт)</c:v>
                </c:pt>
                <c:pt idx="1">
                  <c:v>на 01.01.2018                       (факт)</c:v>
                </c:pt>
                <c:pt idx="2">
                  <c:v>на 01.01.2019                 (факт)</c:v>
                </c:pt>
                <c:pt idx="3">
                  <c:v>на 01.01.2020                      (план)</c:v>
                </c:pt>
                <c:pt idx="4">
                  <c:v>на 01.01.2021                           (план)</c:v>
                </c:pt>
              </c:strCache>
            </c:strRef>
          </c:cat>
          <c:val>
            <c:numRef>
              <c:f>Лист1!$F$2:$F$6</c:f>
              <c:numCache>
                <c:formatCode>General</c:formatCode>
                <c:ptCount val="5"/>
                <c:pt idx="0">
                  <c:v>89.4</c:v>
                </c:pt>
                <c:pt idx="1">
                  <c:v>89.9</c:v>
                </c:pt>
                <c:pt idx="2">
                  <c:v>89.9</c:v>
                </c:pt>
                <c:pt idx="3">
                  <c:v>86.7</c:v>
                </c:pt>
                <c:pt idx="4">
                  <c:v>88.1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18066568"/>
        <c:axId val="318066960"/>
      </c:lineChart>
      <c:catAx>
        <c:axId val="3180665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b" anchorCtr="0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18066960"/>
        <c:crosses val="autoZero"/>
        <c:auto val="1"/>
        <c:lblAlgn val="ctr"/>
        <c:lblOffset val="500"/>
        <c:noMultiLvlLbl val="0"/>
      </c:catAx>
      <c:valAx>
        <c:axId val="3180669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6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180665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</c:legendEntry>
      <c:legendEntry>
        <c:idx val="3"/>
        <c:txPr>
          <a:bodyPr rot="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</c:legendEntry>
      <c:legendEntry>
        <c:idx val="4"/>
        <c:txPr>
          <a:bodyPr rot="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79297409481848513"/>
          <c:y val="9.8813174923599645E-2"/>
          <c:w val="0.20480845174520179"/>
          <c:h val="0.8319573303458336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solidFill>
        <a:schemeClr val="bg1"/>
      </a:solidFill>
    </a:ln>
    <a:effectLst/>
  </c:spPr>
  <c:txPr>
    <a:bodyPr/>
    <a:lstStyle/>
    <a:p>
      <a:pPr>
        <a:defRPr>
          <a:solidFill>
            <a:schemeClr val="bg1"/>
          </a:solidFill>
        </a:defRPr>
      </a:pPr>
      <a:endParaRPr lang="ru-RU"/>
    </a:p>
  </c:txPr>
  <c:externalData r:id="rId1">
    <c:autoUpdate val="0"/>
  </c:externalData>
</c:chartSpace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eg"/><Relationship Id="rId3" Type="http://schemas.openxmlformats.org/officeDocument/2006/relationships/image" Target="../media/image44.jpeg"/><Relationship Id="rId7" Type="http://schemas.openxmlformats.org/officeDocument/2006/relationships/image" Target="../media/image48.png"/><Relationship Id="rId12" Type="http://schemas.openxmlformats.org/officeDocument/2006/relationships/image" Target="../media/image53.jpeg"/><Relationship Id="rId2" Type="http://schemas.openxmlformats.org/officeDocument/2006/relationships/image" Target="../media/image43.jpeg"/><Relationship Id="rId1" Type="http://schemas.openxmlformats.org/officeDocument/2006/relationships/image" Target="../media/image42.jpeg"/><Relationship Id="rId6" Type="http://schemas.openxmlformats.org/officeDocument/2006/relationships/image" Target="../media/image47.png"/><Relationship Id="rId11" Type="http://schemas.openxmlformats.org/officeDocument/2006/relationships/image" Target="../media/image52.jpeg"/><Relationship Id="rId5" Type="http://schemas.openxmlformats.org/officeDocument/2006/relationships/image" Target="../media/image46.jpeg"/><Relationship Id="rId10" Type="http://schemas.openxmlformats.org/officeDocument/2006/relationships/image" Target="../media/image51.png"/><Relationship Id="rId4" Type="http://schemas.openxmlformats.org/officeDocument/2006/relationships/image" Target="../media/image45.jpeg"/><Relationship Id="rId9" Type="http://schemas.openxmlformats.org/officeDocument/2006/relationships/image" Target="../media/image50.jpe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eg"/><Relationship Id="rId3" Type="http://schemas.openxmlformats.org/officeDocument/2006/relationships/image" Target="../media/image44.jpeg"/><Relationship Id="rId7" Type="http://schemas.openxmlformats.org/officeDocument/2006/relationships/image" Target="../media/image48.png"/><Relationship Id="rId12" Type="http://schemas.openxmlformats.org/officeDocument/2006/relationships/image" Target="../media/image53.jpeg"/><Relationship Id="rId2" Type="http://schemas.openxmlformats.org/officeDocument/2006/relationships/image" Target="../media/image43.jpeg"/><Relationship Id="rId1" Type="http://schemas.openxmlformats.org/officeDocument/2006/relationships/image" Target="../media/image42.jpeg"/><Relationship Id="rId6" Type="http://schemas.openxmlformats.org/officeDocument/2006/relationships/image" Target="../media/image47.png"/><Relationship Id="rId11" Type="http://schemas.openxmlformats.org/officeDocument/2006/relationships/image" Target="../media/image52.jpeg"/><Relationship Id="rId5" Type="http://schemas.openxmlformats.org/officeDocument/2006/relationships/image" Target="../media/image46.jpeg"/><Relationship Id="rId10" Type="http://schemas.openxmlformats.org/officeDocument/2006/relationships/image" Target="../media/image51.png"/><Relationship Id="rId4" Type="http://schemas.openxmlformats.org/officeDocument/2006/relationships/image" Target="../media/image45.jpeg"/><Relationship Id="rId9" Type="http://schemas.openxmlformats.org/officeDocument/2006/relationships/image" Target="../media/image50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C01BDD0-D430-4CB0-8D29-9D9E8490E617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ED7C0CA-2459-4C8A-9E8D-4B7E441CF756}">
      <dgm:prSet phldrT="[Текст]"/>
      <dgm:spPr/>
      <dgm:t>
        <a:bodyPr/>
        <a:lstStyle/>
        <a:p>
          <a:r>
            <a:rPr lang="ru-RU" b="1" dirty="0" smtClean="0">
              <a:solidFill>
                <a:srgbClr val="FF0000"/>
              </a:solidFill>
            </a:rPr>
            <a:t>38 212 </a:t>
          </a:r>
          <a:r>
            <a:rPr lang="ru-RU" dirty="0" smtClean="0"/>
            <a:t>обращений</a:t>
          </a:r>
          <a:endParaRPr lang="ru-RU" dirty="0"/>
        </a:p>
      </dgm:t>
    </dgm:pt>
    <dgm:pt modelId="{5B333201-A256-4CD1-AA48-5BAD4D1B93D9}" type="parTrans" cxnId="{ECECD152-43D3-4B10-AD87-C4FCB44F7EA2}">
      <dgm:prSet/>
      <dgm:spPr/>
      <dgm:t>
        <a:bodyPr/>
        <a:lstStyle/>
        <a:p>
          <a:endParaRPr lang="ru-RU"/>
        </a:p>
      </dgm:t>
    </dgm:pt>
    <dgm:pt modelId="{08D444F8-E1B4-4EF4-A54D-A0B9C6881BF3}" type="sibTrans" cxnId="{ECECD152-43D3-4B10-AD87-C4FCB44F7EA2}">
      <dgm:prSet/>
      <dgm:spPr/>
      <dgm:t>
        <a:bodyPr/>
        <a:lstStyle/>
        <a:p>
          <a:endParaRPr lang="ru-RU"/>
        </a:p>
      </dgm:t>
    </dgm:pt>
    <dgm:pt modelId="{44E89EAD-1B80-405E-B5BD-C787B6D9DEEB}">
      <dgm:prSet phldrT="[Текст]"/>
      <dgm:spPr/>
      <dgm:t>
        <a:bodyPr/>
        <a:lstStyle/>
        <a:p>
          <a:r>
            <a:rPr lang="ru-RU" dirty="0" smtClean="0"/>
            <a:t>Решено положительно </a:t>
          </a:r>
        </a:p>
        <a:p>
          <a:r>
            <a:rPr lang="ru-RU" b="1" dirty="0" smtClean="0"/>
            <a:t>4 076</a:t>
          </a:r>
          <a:endParaRPr lang="ru-RU" b="1" dirty="0"/>
        </a:p>
      </dgm:t>
    </dgm:pt>
    <dgm:pt modelId="{C23BEC40-B92A-4052-B42B-393C94F350E1}" type="parTrans" cxnId="{FADC8B3A-44FB-4659-B81B-C7504FEB1F0B}">
      <dgm:prSet/>
      <dgm:spPr/>
      <dgm:t>
        <a:bodyPr/>
        <a:lstStyle/>
        <a:p>
          <a:endParaRPr lang="ru-RU"/>
        </a:p>
      </dgm:t>
    </dgm:pt>
    <dgm:pt modelId="{4A698E22-45DA-48A6-B5E6-6D9F6BACD8C8}" type="sibTrans" cxnId="{FADC8B3A-44FB-4659-B81B-C7504FEB1F0B}">
      <dgm:prSet/>
      <dgm:spPr/>
      <dgm:t>
        <a:bodyPr/>
        <a:lstStyle/>
        <a:p>
          <a:endParaRPr lang="ru-RU"/>
        </a:p>
      </dgm:t>
    </dgm:pt>
    <dgm:pt modelId="{7A3C0ABB-8484-4A22-A193-BFFDA056B219}">
      <dgm:prSet phldrT="[Текст]"/>
      <dgm:spPr/>
      <dgm:t>
        <a:bodyPr/>
        <a:lstStyle/>
        <a:p>
          <a:r>
            <a:rPr lang="ru-RU" dirty="0" smtClean="0"/>
            <a:t>Направлено </a:t>
          </a:r>
        </a:p>
        <a:p>
          <a:r>
            <a:rPr lang="ru-RU" dirty="0" smtClean="0"/>
            <a:t>по компетенции </a:t>
          </a:r>
          <a:r>
            <a:rPr lang="ru-RU" b="1" dirty="0" smtClean="0"/>
            <a:t>1 012</a:t>
          </a:r>
          <a:endParaRPr lang="ru-RU" b="1" dirty="0"/>
        </a:p>
      </dgm:t>
    </dgm:pt>
    <dgm:pt modelId="{120E834C-59AD-4710-B56E-98D28533D925}" type="parTrans" cxnId="{FF5DFEE2-D25F-4105-8F43-AC9813C90123}">
      <dgm:prSet/>
      <dgm:spPr/>
      <dgm:t>
        <a:bodyPr/>
        <a:lstStyle/>
        <a:p>
          <a:endParaRPr lang="ru-RU"/>
        </a:p>
      </dgm:t>
    </dgm:pt>
    <dgm:pt modelId="{F1FAC22E-7A6E-4AB7-9650-70947376A759}" type="sibTrans" cxnId="{FF5DFEE2-D25F-4105-8F43-AC9813C90123}">
      <dgm:prSet/>
      <dgm:spPr/>
      <dgm:t>
        <a:bodyPr/>
        <a:lstStyle/>
        <a:p>
          <a:endParaRPr lang="ru-RU"/>
        </a:p>
      </dgm:t>
    </dgm:pt>
    <dgm:pt modelId="{3E084067-080A-45A5-8672-5105B4ECF1B3}">
      <dgm:prSet phldrT="[Текст]"/>
      <dgm:spPr/>
      <dgm:t>
        <a:bodyPr/>
        <a:lstStyle/>
        <a:p>
          <a:r>
            <a:rPr lang="ru-RU" dirty="0" smtClean="0"/>
            <a:t>Даны разъяснения </a:t>
          </a:r>
        </a:p>
        <a:p>
          <a:r>
            <a:rPr lang="ru-RU" b="1" dirty="0" smtClean="0"/>
            <a:t>32 674</a:t>
          </a:r>
          <a:endParaRPr lang="ru-RU" b="1" dirty="0"/>
        </a:p>
      </dgm:t>
    </dgm:pt>
    <dgm:pt modelId="{A92FB1F0-0B90-4E65-A1F6-635F4F474B2B}" type="parTrans" cxnId="{A347373D-4515-43AD-9225-0116CA492E84}">
      <dgm:prSet/>
      <dgm:spPr/>
      <dgm:t>
        <a:bodyPr/>
        <a:lstStyle/>
        <a:p>
          <a:endParaRPr lang="ru-RU"/>
        </a:p>
      </dgm:t>
    </dgm:pt>
    <dgm:pt modelId="{F344F900-32B5-43A5-9963-5B0588F424FA}" type="sibTrans" cxnId="{A347373D-4515-43AD-9225-0116CA492E84}">
      <dgm:prSet/>
      <dgm:spPr/>
      <dgm:t>
        <a:bodyPr/>
        <a:lstStyle/>
        <a:p>
          <a:endParaRPr lang="ru-RU"/>
        </a:p>
      </dgm:t>
    </dgm:pt>
    <dgm:pt modelId="{51C98D72-2CCE-485D-A2DF-7DAFA5F61816}">
      <dgm:prSet phldrT="[Текст]"/>
      <dgm:spPr/>
      <dgm:t>
        <a:bodyPr/>
        <a:lstStyle/>
        <a:p>
          <a:r>
            <a:rPr lang="ru-RU" dirty="0" smtClean="0"/>
            <a:t>Принято</a:t>
          </a:r>
        </a:p>
        <a:p>
          <a:r>
            <a:rPr lang="ru-RU" dirty="0" smtClean="0"/>
            <a:t>к сведению </a:t>
          </a:r>
          <a:r>
            <a:rPr lang="ru-RU" b="1" dirty="0" smtClean="0"/>
            <a:t>450</a:t>
          </a:r>
          <a:endParaRPr lang="ru-RU" b="1" dirty="0"/>
        </a:p>
      </dgm:t>
    </dgm:pt>
    <dgm:pt modelId="{CFFBCD4D-7A27-44E9-9491-1B0A65FBD90D}" type="parTrans" cxnId="{C944CD54-D998-4F92-BC8E-8C5B6A71B7D9}">
      <dgm:prSet/>
      <dgm:spPr/>
      <dgm:t>
        <a:bodyPr/>
        <a:lstStyle/>
        <a:p>
          <a:endParaRPr lang="ru-RU"/>
        </a:p>
      </dgm:t>
    </dgm:pt>
    <dgm:pt modelId="{594DCFE1-7D70-4E0A-93C0-4FF20CAFD9BE}" type="sibTrans" cxnId="{C944CD54-D998-4F92-BC8E-8C5B6A71B7D9}">
      <dgm:prSet/>
      <dgm:spPr/>
      <dgm:t>
        <a:bodyPr/>
        <a:lstStyle/>
        <a:p>
          <a:endParaRPr lang="ru-RU"/>
        </a:p>
      </dgm:t>
    </dgm:pt>
    <dgm:pt modelId="{D0CD3F57-90D0-47DB-9F9B-E1BEC6945211}" type="pres">
      <dgm:prSet presAssocID="{4C01BDD0-D430-4CB0-8D29-9D9E8490E617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CDF7564E-20E2-4146-9A33-CF44B4525014}" type="pres">
      <dgm:prSet presAssocID="{8ED7C0CA-2459-4C8A-9E8D-4B7E441CF756}" presName="hierRoot1" presStyleCnt="0"/>
      <dgm:spPr/>
    </dgm:pt>
    <dgm:pt modelId="{53B659FC-D084-4671-8086-53A12F9F3554}" type="pres">
      <dgm:prSet presAssocID="{8ED7C0CA-2459-4C8A-9E8D-4B7E441CF756}" presName="composite" presStyleCnt="0"/>
      <dgm:spPr/>
    </dgm:pt>
    <dgm:pt modelId="{C7590229-363F-4548-AF90-10DE123217F6}" type="pres">
      <dgm:prSet presAssocID="{8ED7C0CA-2459-4C8A-9E8D-4B7E441CF756}" presName="background" presStyleLbl="node0" presStyleIdx="0" presStyleCnt="1"/>
      <dgm:spPr/>
    </dgm:pt>
    <dgm:pt modelId="{DB2279B6-B7A3-47AB-9DC8-49020C06EE42}" type="pres">
      <dgm:prSet presAssocID="{8ED7C0CA-2459-4C8A-9E8D-4B7E441CF756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79D0771-33F1-48ED-8898-236596BB46C7}" type="pres">
      <dgm:prSet presAssocID="{8ED7C0CA-2459-4C8A-9E8D-4B7E441CF756}" presName="hierChild2" presStyleCnt="0"/>
      <dgm:spPr/>
    </dgm:pt>
    <dgm:pt modelId="{B1105162-A9B2-4324-8620-178E751D108C}" type="pres">
      <dgm:prSet presAssocID="{C23BEC40-B92A-4052-B42B-393C94F350E1}" presName="Name10" presStyleLbl="parChTrans1D2" presStyleIdx="0" presStyleCnt="4"/>
      <dgm:spPr/>
      <dgm:t>
        <a:bodyPr/>
        <a:lstStyle/>
        <a:p>
          <a:endParaRPr lang="ru-RU"/>
        </a:p>
      </dgm:t>
    </dgm:pt>
    <dgm:pt modelId="{A41A5EE2-E882-41FF-91D2-C9CDB1A14C4F}" type="pres">
      <dgm:prSet presAssocID="{44E89EAD-1B80-405E-B5BD-C787B6D9DEEB}" presName="hierRoot2" presStyleCnt="0"/>
      <dgm:spPr/>
    </dgm:pt>
    <dgm:pt modelId="{F799DCD2-543E-40EA-82D3-3102BF995883}" type="pres">
      <dgm:prSet presAssocID="{44E89EAD-1B80-405E-B5BD-C787B6D9DEEB}" presName="composite2" presStyleCnt="0"/>
      <dgm:spPr/>
    </dgm:pt>
    <dgm:pt modelId="{B86CFFA5-4CBA-43F3-B2E8-5D798B027A1F}" type="pres">
      <dgm:prSet presAssocID="{44E89EAD-1B80-405E-B5BD-C787B6D9DEEB}" presName="background2" presStyleLbl="node2" presStyleIdx="0" presStyleCnt="4"/>
      <dgm:spPr/>
    </dgm:pt>
    <dgm:pt modelId="{6306E3C7-E654-49A9-86F2-FC5EC7777A88}" type="pres">
      <dgm:prSet presAssocID="{44E89EAD-1B80-405E-B5BD-C787B6D9DEEB}" presName="text2" presStyleLbl="fgAcc2" presStyleIdx="0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7877141-1460-4460-880C-8BBCE0B907ED}" type="pres">
      <dgm:prSet presAssocID="{44E89EAD-1B80-405E-B5BD-C787B6D9DEEB}" presName="hierChild3" presStyleCnt="0"/>
      <dgm:spPr/>
    </dgm:pt>
    <dgm:pt modelId="{4D022DAF-F094-4E85-A1B2-7201A249CEC2}" type="pres">
      <dgm:prSet presAssocID="{120E834C-59AD-4710-B56E-98D28533D925}" presName="Name10" presStyleLbl="parChTrans1D2" presStyleIdx="1" presStyleCnt="4"/>
      <dgm:spPr/>
      <dgm:t>
        <a:bodyPr/>
        <a:lstStyle/>
        <a:p>
          <a:endParaRPr lang="ru-RU"/>
        </a:p>
      </dgm:t>
    </dgm:pt>
    <dgm:pt modelId="{3268EC29-A92B-4C13-96A4-57E8CD145F10}" type="pres">
      <dgm:prSet presAssocID="{7A3C0ABB-8484-4A22-A193-BFFDA056B219}" presName="hierRoot2" presStyleCnt="0"/>
      <dgm:spPr/>
    </dgm:pt>
    <dgm:pt modelId="{AF962279-2AB3-4B80-8060-295B4B1CC32A}" type="pres">
      <dgm:prSet presAssocID="{7A3C0ABB-8484-4A22-A193-BFFDA056B219}" presName="composite2" presStyleCnt="0"/>
      <dgm:spPr/>
    </dgm:pt>
    <dgm:pt modelId="{7B326E4B-35FF-4FF9-B6E5-84AA48CC864E}" type="pres">
      <dgm:prSet presAssocID="{7A3C0ABB-8484-4A22-A193-BFFDA056B219}" presName="background2" presStyleLbl="node2" presStyleIdx="1" presStyleCnt="4"/>
      <dgm:spPr/>
    </dgm:pt>
    <dgm:pt modelId="{CF14DBFB-EFC2-4CEB-87BC-E024BEDA3C4E}" type="pres">
      <dgm:prSet presAssocID="{7A3C0ABB-8484-4A22-A193-BFFDA056B219}" presName="text2" presStyleLbl="fgAcc2" presStyleIdx="1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D11356A-03AC-4661-A6D6-5B299E0FA77B}" type="pres">
      <dgm:prSet presAssocID="{7A3C0ABB-8484-4A22-A193-BFFDA056B219}" presName="hierChild3" presStyleCnt="0"/>
      <dgm:spPr/>
    </dgm:pt>
    <dgm:pt modelId="{622BDC25-15D8-41B4-B73D-314B28E9D288}" type="pres">
      <dgm:prSet presAssocID="{A92FB1F0-0B90-4E65-A1F6-635F4F474B2B}" presName="Name10" presStyleLbl="parChTrans1D2" presStyleIdx="2" presStyleCnt="4"/>
      <dgm:spPr/>
      <dgm:t>
        <a:bodyPr/>
        <a:lstStyle/>
        <a:p>
          <a:endParaRPr lang="ru-RU"/>
        </a:p>
      </dgm:t>
    </dgm:pt>
    <dgm:pt modelId="{8BF258A8-A0C2-408A-9CA2-BDC2F64349C1}" type="pres">
      <dgm:prSet presAssocID="{3E084067-080A-45A5-8672-5105B4ECF1B3}" presName="hierRoot2" presStyleCnt="0"/>
      <dgm:spPr/>
    </dgm:pt>
    <dgm:pt modelId="{8C58292F-472A-43F9-B95B-287EC7A72A4A}" type="pres">
      <dgm:prSet presAssocID="{3E084067-080A-45A5-8672-5105B4ECF1B3}" presName="composite2" presStyleCnt="0"/>
      <dgm:spPr/>
    </dgm:pt>
    <dgm:pt modelId="{6457237C-BF2B-4CD4-8C72-27DFB845FC17}" type="pres">
      <dgm:prSet presAssocID="{3E084067-080A-45A5-8672-5105B4ECF1B3}" presName="background2" presStyleLbl="node2" presStyleIdx="2" presStyleCnt="4"/>
      <dgm:spPr/>
    </dgm:pt>
    <dgm:pt modelId="{E0F75381-F570-425E-88C7-0CCD14DB9373}" type="pres">
      <dgm:prSet presAssocID="{3E084067-080A-45A5-8672-5105B4ECF1B3}" presName="text2" presStyleLbl="fgAcc2" presStyleIdx="2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869DEED-FEF5-4BA4-A873-D11111321DED}" type="pres">
      <dgm:prSet presAssocID="{3E084067-080A-45A5-8672-5105B4ECF1B3}" presName="hierChild3" presStyleCnt="0"/>
      <dgm:spPr/>
    </dgm:pt>
    <dgm:pt modelId="{57496EFB-5E92-4A33-8887-847E51287436}" type="pres">
      <dgm:prSet presAssocID="{CFFBCD4D-7A27-44E9-9491-1B0A65FBD90D}" presName="Name10" presStyleLbl="parChTrans1D2" presStyleIdx="3" presStyleCnt="4"/>
      <dgm:spPr/>
      <dgm:t>
        <a:bodyPr/>
        <a:lstStyle/>
        <a:p>
          <a:endParaRPr lang="ru-RU"/>
        </a:p>
      </dgm:t>
    </dgm:pt>
    <dgm:pt modelId="{DA6BCA2E-9192-4D41-AF1D-B419272C2718}" type="pres">
      <dgm:prSet presAssocID="{51C98D72-2CCE-485D-A2DF-7DAFA5F61816}" presName="hierRoot2" presStyleCnt="0"/>
      <dgm:spPr/>
    </dgm:pt>
    <dgm:pt modelId="{994EF4C4-03A2-406E-9688-A2A0CCC1777B}" type="pres">
      <dgm:prSet presAssocID="{51C98D72-2CCE-485D-A2DF-7DAFA5F61816}" presName="composite2" presStyleCnt="0"/>
      <dgm:spPr/>
    </dgm:pt>
    <dgm:pt modelId="{3FF7FB8D-EB6F-4A4F-A7B7-ADBB696E7F35}" type="pres">
      <dgm:prSet presAssocID="{51C98D72-2CCE-485D-A2DF-7DAFA5F61816}" presName="background2" presStyleLbl="node2" presStyleIdx="3" presStyleCnt="4"/>
      <dgm:spPr/>
    </dgm:pt>
    <dgm:pt modelId="{6CDFA7A1-6CB5-46C6-BADB-7AD7A2DAFE6C}" type="pres">
      <dgm:prSet presAssocID="{51C98D72-2CCE-485D-A2DF-7DAFA5F61816}" presName="text2" presStyleLbl="fgAcc2" presStyleIdx="3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73E9773-D5DE-4218-88E6-D0B3AA6C369A}" type="pres">
      <dgm:prSet presAssocID="{51C98D72-2CCE-485D-A2DF-7DAFA5F61816}" presName="hierChild3" presStyleCnt="0"/>
      <dgm:spPr/>
    </dgm:pt>
  </dgm:ptLst>
  <dgm:cxnLst>
    <dgm:cxn modelId="{762345AC-3C59-4942-B409-CB55017B5465}" type="presOf" srcId="{A92FB1F0-0B90-4E65-A1F6-635F4F474B2B}" destId="{622BDC25-15D8-41B4-B73D-314B28E9D288}" srcOrd="0" destOrd="0" presId="urn:microsoft.com/office/officeart/2005/8/layout/hierarchy1"/>
    <dgm:cxn modelId="{618AD3A6-CECB-4B4D-88F6-4B843BD5716A}" type="presOf" srcId="{7A3C0ABB-8484-4A22-A193-BFFDA056B219}" destId="{CF14DBFB-EFC2-4CEB-87BC-E024BEDA3C4E}" srcOrd="0" destOrd="0" presId="urn:microsoft.com/office/officeart/2005/8/layout/hierarchy1"/>
    <dgm:cxn modelId="{FF5DFEE2-D25F-4105-8F43-AC9813C90123}" srcId="{8ED7C0CA-2459-4C8A-9E8D-4B7E441CF756}" destId="{7A3C0ABB-8484-4A22-A193-BFFDA056B219}" srcOrd="1" destOrd="0" parTransId="{120E834C-59AD-4710-B56E-98D28533D925}" sibTransId="{F1FAC22E-7A6E-4AB7-9650-70947376A759}"/>
    <dgm:cxn modelId="{143DC1F7-DA40-4B56-AD04-1249A2CB6C66}" type="presOf" srcId="{120E834C-59AD-4710-B56E-98D28533D925}" destId="{4D022DAF-F094-4E85-A1B2-7201A249CEC2}" srcOrd="0" destOrd="0" presId="urn:microsoft.com/office/officeart/2005/8/layout/hierarchy1"/>
    <dgm:cxn modelId="{5706E74D-2309-4DAF-A776-3673995943D0}" type="presOf" srcId="{8ED7C0CA-2459-4C8A-9E8D-4B7E441CF756}" destId="{DB2279B6-B7A3-47AB-9DC8-49020C06EE42}" srcOrd="0" destOrd="0" presId="urn:microsoft.com/office/officeart/2005/8/layout/hierarchy1"/>
    <dgm:cxn modelId="{A347373D-4515-43AD-9225-0116CA492E84}" srcId="{8ED7C0CA-2459-4C8A-9E8D-4B7E441CF756}" destId="{3E084067-080A-45A5-8672-5105B4ECF1B3}" srcOrd="2" destOrd="0" parTransId="{A92FB1F0-0B90-4E65-A1F6-635F4F474B2B}" sibTransId="{F344F900-32B5-43A5-9963-5B0588F424FA}"/>
    <dgm:cxn modelId="{F2C0C3F8-19C1-4A4F-AB7B-851B873DBA89}" type="presOf" srcId="{44E89EAD-1B80-405E-B5BD-C787B6D9DEEB}" destId="{6306E3C7-E654-49A9-86F2-FC5EC7777A88}" srcOrd="0" destOrd="0" presId="urn:microsoft.com/office/officeart/2005/8/layout/hierarchy1"/>
    <dgm:cxn modelId="{C944CD54-D998-4F92-BC8E-8C5B6A71B7D9}" srcId="{8ED7C0CA-2459-4C8A-9E8D-4B7E441CF756}" destId="{51C98D72-2CCE-485D-A2DF-7DAFA5F61816}" srcOrd="3" destOrd="0" parTransId="{CFFBCD4D-7A27-44E9-9491-1B0A65FBD90D}" sibTransId="{594DCFE1-7D70-4E0A-93C0-4FF20CAFD9BE}"/>
    <dgm:cxn modelId="{EF76EFB1-F0CD-422B-AA67-D94D91856DAC}" type="presOf" srcId="{C23BEC40-B92A-4052-B42B-393C94F350E1}" destId="{B1105162-A9B2-4324-8620-178E751D108C}" srcOrd="0" destOrd="0" presId="urn:microsoft.com/office/officeart/2005/8/layout/hierarchy1"/>
    <dgm:cxn modelId="{ECECD152-43D3-4B10-AD87-C4FCB44F7EA2}" srcId="{4C01BDD0-D430-4CB0-8D29-9D9E8490E617}" destId="{8ED7C0CA-2459-4C8A-9E8D-4B7E441CF756}" srcOrd="0" destOrd="0" parTransId="{5B333201-A256-4CD1-AA48-5BAD4D1B93D9}" sibTransId="{08D444F8-E1B4-4EF4-A54D-A0B9C6881BF3}"/>
    <dgm:cxn modelId="{BC83DFED-7A26-4439-83F6-D378F61F0E82}" type="presOf" srcId="{4C01BDD0-D430-4CB0-8D29-9D9E8490E617}" destId="{D0CD3F57-90D0-47DB-9F9B-E1BEC6945211}" srcOrd="0" destOrd="0" presId="urn:microsoft.com/office/officeart/2005/8/layout/hierarchy1"/>
    <dgm:cxn modelId="{FADC8B3A-44FB-4659-B81B-C7504FEB1F0B}" srcId="{8ED7C0CA-2459-4C8A-9E8D-4B7E441CF756}" destId="{44E89EAD-1B80-405E-B5BD-C787B6D9DEEB}" srcOrd="0" destOrd="0" parTransId="{C23BEC40-B92A-4052-B42B-393C94F350E1}" sibTransId="{4A698E22-45DA-48A6-B5E6-6D9F6BACD8C8}"/>
    <dgm:cxn modelId="{0FDFAD99-CA82-44B6-96AB-CA3E06DAFEC6}" type="presOf" srcId="{3E084067-080A-45A5-8672-5105B4ECF1B3}" destId="{E0F75381-F570-425E-88C7-0CCD14DB9373}" srcOrd="0" destOrd="0" presId="urn:microsoft.com/office/officeart/2005/8/layout/hierarchy1"/>
    <dgm:cxn modelId="{B9877D0D-5242-42A1-9E0E-347199F0420B}" type="presOf" srcId="{CFFBCD4D-7A27-44E9-9491-1B0A65FBD90D}" destId="{57496EFB-5E92-4A33-8887-847E51287436}" srcOrd="0" destOrd="0" presId="urn:microsoft.com/office/officeart/2005/8/layout/hierarchy1"/>
    <dgm:cxn modelId="{DA9B5CB9-DCB8-4CE8-BAAE-D988330A8175}" type="presOf" srcId="{51C98D72-2CCE-485D-A2DF-7DAFA5F61816}" destId="{6CDFA7A1-6CB5-46C6-BADB-7AD7A2DAFE6C}" srcOrd="0" destOrd="0" presId="urn:microsoft.com/office/officeart/2005/8/layout/hierarchy1"/>
    <dgm:cxn modelId="{8D4DA9D6-4ABC-4B4B-B288-5443B21F9D1F}" type="presParOf" srcId="{D0CD3F57-90D0-47DB-9F9B-E1BEC6945211}" destId="{CDF7564E-20E2-4146-9A33-CF44B4525014}" srcOrd="0" destOrd="0" presId="urn:microsoft.com/office/officeart/2005/8/layout/hierarchy1"/>
    <dgm:cxn modelId="{32145487-F1DE-4548-AD77-1031AB03FE4B}" type="presParOf" srcId="{CDF7564E-20E2-4146-9A33-CF44B4525014}" destId="{53B659FC-D084-4671-8086-53A12F9F3554}" srcOrd="0" destOrd="0" presId="urn:microsoft.com/office/officeart/2005/8/layout/hierarchy1"/>
    <dgm:cxn modelId="{28EBE9C1-33FE-49FB-8E28-07DE19A0B3CB}" type="presParOf" srcId="{53B659FC-D084-4671-8086-53A12F9F3554}" destId="{C7590229-363F-4548-AF90-10DE123217F6}" srcOrd="0" destOrd="0" presId="urn:microsoft.com/office/officeart/2005/8/layout/hierarchy1"/>
    <dgm:cxn modelId="{1C8338EB-DBB2-4899-806D-31F5B05EF18B}" type="presParOf" srcId="{53B659FC-D084-4671-8086-53A12F9F3554}" destId="{DB2279B6-B7A3-47AB-9DC8-49020C06EE42}" srcOrd="1" destOrd="0" presId="urn:microsoft.com/office/officeart/2005/8/layout/hierarchy1"/>
    <dgm:cxn modelId="{9BD380DB-9B19-41BE-AAC3-62A6F500C53A}" type="presParOf" srcId="{CDF7564E-20E2-4146-9A33-CF44B4525014}" destId="{F79D0771-33F1-48ED-8898-236596BB46C7}" srcOrd="1" destOrd="0" presId="urn:microsoft.com/office/officeart/2005/8/layout/hierarchy1"/>
    <dgm:cxn modelId="{5CE65791-C7AC-4176-AEC6-9972DE727D9C}" type="presParOf" srcId="{F79D0771-33F1-48ED-8898-236596BB46C7}" destId="{B1105162-A9B2-4324-8620-178E751D108C}" srcOrd="0" destOrd="0" presId="urn:microsoft.com/office/officeart/2005/8/layout/hierarchy1"/>
    <dgm:cxn modelId="{35D84108-1ABB-4BE7-8B00-EE8CA27D38E6}" type="presParOf" srcId="{F79D0771-33F1-48ED-8898-236596BB46C7}" destId="{A41A5EE2-E882-41FF-91D2-C9CDB1A14C4F}" srcOrd="1" destOrd="0" presId="urn:microsoft.com/office/officeart/2005/8/layout/hierarchy1"/>
    <dgm:cxn modelId="{7D532991-7003-4D98-86BD-B3B2B3C73660}" type="presParOf" srcId="{A41A5EE2-E882-41FF-91D2-C9CDB1A14C4F}" destId="{F799DCD2-543E-40EA-82D3-3102BF995883}" srcOrd="0" destOrd="0" presId="urn:microsoft.com/office/officeart/2005/8/layout/hierarchy1"/>
    <dgm:cxn modelId="{863310C3-2A31-4491-9818-8D746FF15F7D}" type="presParOf" srcId="{F799DCD2-543E-40EA-82D3-3102BF995883}" destId="{B86CFFA5-4CBA-43F3-B2E8-5D798B027A1F}" srcOrd="0" destOrd="0" presId="urn:microsoft.com/office/officeart/2005/8/layout/hierarchy1"/>
    <dgm:cxn modelId="{5B5496C9-2C78-4118-925E-F076B0AED257}" type="presParOf" srcId="{F799DCD2-543E-40EA-82D3-3102BF995883}" destId="{6306E3C7-E654-49A9-86F2-FC5EC7777A88}" srcOrd="1" destOrd="0" presId="urn:microsoft.com/office/officeart/2005/8/layout/hierarchy1"/>
    <dgm:cxn modelId="{3617A9A9-A286-477A-9839-146A26833EF6}" type="presParOf" srcId="{A41A5EE2-E882-41FF-91D2-C9CDB1A14C4F}" destId="{27877141-1460-4460-880C-8BBCE0B907ED}" srcOrd="1" destOrd="0" presId="urn:microsoft.com/office/officeart/2005/8/layout/hierarchy1"/>
    <dgm:cxn modelId="{30182E2A-7014-4EE8-A6B4-B5EC3585BDDC}" type="presParOf" srcId="{F79D0771-33F1-48ED-8898-236596BB46C7}" destId="{4D022DAF-F094-4E85-A1B2-7201A249CEC2}" srcOrd="2" destOrd="0" presId="urn:microsoft.com/office/officeart/2005/8/layout/hierarchy1"/>
    <dgm:cxn modelId="{CDBB6E94-2625-42FD-BF25-B3940D0311B2}" type="presParOf" srcId="{F79D0771-33F1-48ED-8898-236596BB46C7}" destId="{3268EC29-A92B-4C13-96A4-57E8CD145F10}" srcOrd="3" destOrd="0" presId="urn:microsoft.com/office/officeart/2005/8/layout/hierarchy1"/>
    <dgm:cxn modelId="{922E9FF7-C847-4421-BA20-6F10181DAD99}" type="presParOf" srcId="{3268EC29-A92B-4C13-96A4-57E8CD145F10}" destId="{AF962279-2AB3-4B80-8060-295B4B1CC32A}" srcOrd="0" destOrd="0" presId="urn:microsoft.com/office/officeart/2005/8/layout/hierarchy1"/>
    <dgm:cxn modelId="{B11AA568-CC57-47E7-8631-118434234921}" type="presParOf" srcId="{AF962279-2AB3-4B80-8060-295B4B1CC32A}" destId="{7B326E4B-35FF-4FF9-B6E5-84AA48CC864E}" srcOrd="0" destOrd="0" presId="urn:microsoft.com/office/officeart/2005/8/layout/hierarchy1"/>
    <dgm:cxn modelId="{AF02B49C-6986-4C8C-8490-AC8875E24E86}" type="presParOf" srcId="{AF962279-2AB3-4B80-8060-295B4B1CC32A}" destId="{CF14DBFB-EFC2-4CEB-87BC-E024BEDA3C4E}" srcOrd="1" destOrd="0" presId="urn:microsoft.com/office/officeart/2005/8/layout/hierarchy1"/>
    <dgm:cxn modelId="{B53F6897-B2D8-4373-8574-AA9F9D697151}" type="presParOf" srcId="{3268EC29-A92B-4C13-96A4-57E8CD145F10}" destId="{8D11356A-03AC-4661-A6D6-5B299E0FA77B}" srcOrd="1" destOrd="0" presId="urn:microsoft.com/office/officeart/2005/8/layout/hierarchy1"/>
    <dgm:cxn modelId="{ECF5F495-CAC7-46CD-8582-A69FC5AC89B3}" type="presParOf" srcId="{F79D0771-33F1-48ED-8898-236596BB46C7}" destId="{622BDC25-15D8-41B4-B73D-314B28E9D288}" srcOrd="4" destOrd="0" presId="urn:microsoft.com/office/officeart/2005/8/layout/hierarchy1"/>
    <dgm:cxn modelId="{0E95366B-ECFA-4788-93C1-8FE15347E9B2}" type="presParOf" srcId="{F79D0771-33F1-48ED-8898-236596BB46C7}" destId="{8BF258A8-A0C2-408A-9CA2-BDC2F64349C1}" srcOrd="5" destOrd="0" presId="urn:microsoft.com/office/officeart/2005/8/layout/hierarchy1"/>
    <dgm:cxn modelId="{A46189D9-9E26-4BB2-B5A5-20204EC82414}" type="presParOf" srcId="{8BF258A8-A0C2-408A-9CA2-BDC2F64349C1}" destId="{8C58292F-472A-43F9-B95B-287EC7A72A4A}" srcOrd="0" destOrd="0" presId="urn:microsoft.com/office/officeart/2005/8/layout/hierarchy1"/>
    <dgm:cxn modelId="{49BAE6BA-9208-47CA-8499-240B4E05EF7E}" type="presParOf" srcId="{8C58292F-472A-43F9-B95B-287EC7A72A4A}" destId="{6457237C-BF2B-4CD4-8C72-27DFB845FC17}" srcOrd="0" destOrd="0" presId="urn:microsoft.com/office/officeart/2005/8/layout/hierarchy1"/>
    <dgm:cxn modelId="{A37AE3EE-8560-4844-909A-5D232BEF8FF7}" type="presParOf" srcId="{8C58292F-472A-43F9-B95B-287EC7A72A4A}" destId="{E0F75381-F570-425E-88C7-0CCD14DB9373}" srcOrd="1" destOrd="0" presId="urn:microsoft.com/office/officeart/2005/8/layout/hierarchy1"/>
    <dgm:cxn modelId="{957C26EF-C889-42E0-8932-8328DC153981}" type="presParOf" srcId="{8BF258A8-A0C2-408A-9CA2-BDC2F64349C1}" destId="{0869DEED-FEF5-4BA4-A873-D11111321DED}" srcOrd="1" destOrd="0" presId="urn:microsoft.com/office/officeart/2005/8/layout/hierarchy1"/>
    <dgm:cxn modelId="{966C0957-E3A0-49F9-9F62-55B389D74A3E}" type="presParOf" srcId="{F79D0771-33F1-48ED-8898-236596BB46C7}" destId="{57496EFB-5E92-4A33-8887-847E51287436}" srcOrd="6" destOrd="0" presId="urn:microsoft.com/office/officeart/2005/8/layout/hierarchy1"/>
    <dgm:cxn modelId="{6C5DAD00-FCCF-4809-BBD5-66EF069223B8}" type="presParOf" srcId="{F79D0771-33F1-48ED-8898-236596BB46C7}" destId="{DA6BCA2E-9192-4D41-AF1D-B419272C2718}" srcOrd="7" destOrd="0" presId="urn:microsoft.com/office/officeart/2005/8/layout/hierarchy1"/>
    <dgm:cxn modelId="{B39E97DF-5F17-4954-88A2-95C0E3C83EE8}" type="presParOf" srcId="{DA6BCA2E-9192-4D41-AF1D-B419272C2718}" destId="{994EF4C4-03A2-406E-9688-A2A0CCC1777B}" srcOrd="0" destOrd="0" presId="urn:microsoft.com/office/officeart/2005/8/layout/hierarchy1"/>
    <dgm:cxn modelId="{8941DB48-B13C-449C-8CB9-C669070C7D89}" type="presParOf" srcId="{994EF4C4-03A2-406E-9688-A2A0CCC1777B}" destId="{3FF7FB8D-EB6F-4A4F-A7B7-ADBB696E7F35}" srcOrd="0" destOrd="0" presId="urn:microsoft.com/office/officeart/2005/8/layout/hierarchy1"/>
    <dgm:cxn modelId="{4F5F1978-43A2-4F99-B852-262D49262180}" type="presParOf" srcId="{994EF4C4-03A2-406E-9688-A2A0CCC1777B}" destId="{6CDFA7A1-6CB5-46C6-BADB-7AD7A2DAFE6C}" srcOrd="1" destOrd="0" presId="urn:microsoft.com/office/officeart/2005/8/layout/hierarchy1"/>
    <dgm:cxn modelId="{BFC65DDE-D954-4B20-BCD2-47763B2365A1}" type="presParOf" srcId="{DA6BCA2E-9192-4D41-AF1D-B419272C2718}" destId="{D73E9773-D5DE-4218-88E6-D0B3AA6C369A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17FDC13-5740-4CFF-A510-6C3BCD41FD7B}" type="doc">
      <dgm:prSet loTypeId="urn:microsoft.com/office/officeart/2008/layout/PictureStrips" loCatId="list" qsTypeId="urn:microsoft.com/office/officeart/2005/8/quickstyle/simple1" qsCatId="simple" csTypeId="urn:microsoft.com/office/officeart/2005/8/colors/accent1_2" csCatId="accent1" phldr="1"/>
      <dgm:spPr/>
    </dgm:pt>
    <dgm:pt modelId="{F2F53586-EB76-46F8-AE2E-0A6963B4138A}">
      <dgm:prSet phldrT="[Текст]" custT="1"/>
      <dgm:spPr/>
      <dgm:t>
        <a:bodyPr/>
        <a:lstStyle/>
        <a:p>
          <a:r>
            <a:rPr lang="ru-RU" sz="1800" dirty="0" smtClean="0"/>
            <a:t>ДЕМОГРАФИЯ</a:t>
          </a:r>
          <a:endParaRPr lang="ru-RU" sz="1800" dirty="0"/>
        </a:p>
      </dgm:t>
    </dgm:pt>
    <dgm:pt modelId="{FF6BB66B-CA5C-4E06-8F43-1ACC959A32D8}" type="parTrans" cxnId="{E96AD744-61CB-442E-9D45-45F71A3380A2}">
      <dgm:prSet/>
      <dgm:spPr/>
      <dgm:t>
        <a:bodyPr/>
        <a:lstStyle/>
        <a:p>
          <a:endParaRPr lang="ru-RU"/>
        </a:p>
      </dgm:t>
    </dgm:pt>
    <dgm:pt modelId="{60A41F3E-B3FE-4566-BB03-A7FF184E14D4}" type="sibTrans" cxnId="{E96AD744-61CB-442E-9D45-45F71A3380A2}">
      <dgm:prSet/>
      <dgm:spPr/>
      <dgm:t>
        <a:bodyPr/>
        <a:lstStyle/>
        <a:p>
          <a:endParaRPr lang="ru-RU"/>
        </a:p>
      </dgm:t>
    </dgm:pt>
    <dgm:pt modelId="{27F837B0-7BE5-4023-A5A7-14849ABFDBCA}">
      <dgm:prSet phldrT="[Текст]" custT="1"/>
      <dgm:spPr/>
      <dgm:t>
        <a:bodyPr/>
        <a:lstStyle/>
        <a:p>
          <a:r>
            <a:rPr lang="ru-RU" sz="1800" dirty="0" smtClean="0"/>
            <a:t>ЖИЛЬЕ И ГОРОДСКАЯ СРЕДА</a:t>
          </a:r>
          <a:endParaRPr lang="ru-RU" sz="1800" dirty="0"/>
        </a:p>
      </dgm:t>
    </dgm:pt>
    <dgm:pt modelId="{446A4775-3478-40DF-B749-3CE3427283FF}" type="parTrans" cxnId="{A5784DD7-340E-490B-A6AF-D934544168B2}">
      <dgm:prSet/>
      <dgm:spPr/>
      <dgm:t>
        <a:bodyPr/>
        <a:lstStyle/>
        <a:p>
          <a:endParaRPr lang="ru-RU"/>
        </a:p>
      </dgm:t>
    </dgm:pt>
    <dgm:pt modelId="{7E397D11-DBB0-455F-A2A2-05F8900912EB}" type="sibTrans" cxnId="{A5784DD7-340E-490B-A6AF-D934544168B2}">
      <dgm:prSet/>
      <dgm:spPr/>
      <dgm:t>
        <a:bodyPr/>
        <a:lstStyle/>
        <a:p>
          <a:endParaRPr lang="ru-RU"/>
        </a:p>
      </dgm:t>
    </dgm:pt>
    <dgm:pt modelId="{D9E6DA20-5C74-4F91-A1F2-FFE2B030E227}">
      <dgm:prSet phldrT="[Текст]" custT="1"/>
      <dgm:spPr/>
      <dgm:t>
        <a:bodyPr/>
        <a:lstStyle/>
        <a:p>
          <a:r>
            <a:rPr lang="ru-RU" sz="1050" dirty="0" smtClean="0"/>
            <a:t>МАЛОЕ И СРЕДНЕЕ ПРЕДПРИНИМАТЕЛЬСТВО И ПОДДЕРЖКА ИНДИВИДУАЛЬНОЙ ПРЕДПРИНИМАТЕЛЬСКОЙ ИНИЦИАТИВЫ</a:t>
          </a:r>
          <a:endParaRPr lang="ru-RU" sz="1050" dirty="0"/>
        </a:p>
      </dgm:t>
    </dgm:pt>
    <dgm:pt modelId="{7FA24C68-38FF-4DEC-BB9F-793D438B3321}" type="parTrans" cxnId="{214E347F-FDFB-4F0C-BFFE-40CEF6F3F9A4}">
      <dgm:prSet/>
      <dgm:spPr/>
      <dgm:t>
        <a:bodyPr/>
        <a:lstStyle/>
        <a:p>
          <a:endParaRPr lang="ru-RU"/>
        </a:p>
      </dgm:t>
    </dgm:pt>
    <dgm:pt modelId="{30042946-478C-4F03-951A-E08ED9104976}" type="sibTrans" cxnId="{214E347F-FDFB-4F0C-BFFE-40CEF6F3F9A4}">
      <dgm:prSet/>
      <dgm:spPr/>
      <dgm:t>
        <a:bodyPr/>
        <a:lstStyle/>
        <a:p>
          <a:endParaRPr lang="ru-RU"/>
        </a:p>
      </dgm:t>
    </dgm:pt>
    <dgm:pt modelId="{DDFBCDA2-D52C-4005-B0C3-114EB21ACE6A}">
      <dgm:prSet phldrT="[Текст]" custT="1"/>
      <dgm:spPr/>
      <dgm:t>
        <a:bodyPr/>
        <a:lstStyle/>
        <a:p>
          <a:r>
            <a:rPr lang="ru-RU" sz="1800" dirty="0" smtClean="0"/>
            <a:t>НАУКА</a:t>
          </a:r>
          <a:endParaRPr lang="ru-RU" sz="1800" dirty="0"/>
        </a:p>
      </dgm:t>
    </dgm:pt>
    <dgm:pt modelId="{7C557328-726C-42C5-9C76-983DC33409D5}" type="parTrans" cxnId="{98B6B96D-AA68-4410-8DF1-6DC5A864ECD5}">
      <dgm:prSet/>
      <dgm:spPr/>
      <dgm:t>
        <a:bodyPr/>
        <a:lstStyle/>
        <a:p>
          <a:endParaRPr lang="ru-RU"/>
        </a:p>
      </dgm:t>
    </dgm:pt>
    <dgm:pt modelId="{38E3453E-587A-4DCE-BEB7-B934CA1700D4}" type="sibTrans" cxnId="{98B6B96D-AA68-4410-8DF1-6DC5A864ECD5}">
      <dgm:prSet/>
      <dgm:spPr/>
      <dgm:t>
        <a:bodyPr/>
        <a:lstStyle/>
        <a:p>
          <a:endParaRPr lang="ru-RU"/>
        </a:p>
      </dgm:t>
    </dgm:pt>
    <dgm:pt modelId="{81F83638-99B7-4BBE-9D08-5C8E1D170CE4}">
      <dgm:prSet phldrT="[Текст]" custT="1"/>
      <dgm:spPr/>
      <dgm:t>
        <a:bodyPr/>
        <a:lstStyle/>
        <a:p>
          <a:r>
            <a:rPr lang="ru-RU" sz="1800" dirty="0" smtClean="0"/>
            <a:t>ЗДРАВООХРАНЕНИЕ</a:t>
          </a:r>
          <a:endParaRPr lang="ru-RU" sz="1800" dirty="0"/>
        </a:p>
      </dgm:t>
    </dgm:pt>
    <dgm:pt modelId="{D8442B42-F6A2-4319-94F0-5B1341388C0B}" type="parTrans" cxnId="{8CB51596-0006-4961-BC4C-779DF611F684}">
      <dgm:prSet/>
      <dgm:spPr/>
      <dgm:t>
        <a:bodyPr/>
        <a:lstStyle/>
        <a:p>
          <a:endParaRPr lang="ru-RU"/>
        </a:p>
      </dgm:t>
    </dgm:pt>
    <dgm:pt modelId="{F2141D2B-7683-4FE0-9241-65D3668D382A}" type="sibTrans" cxnId="{8CB51596-0006-4961-BC4C-779DF611F684}">
      <dgm:prSet/>
      <dgm:spPr/>
      <dgm:t>
        <a:bodyPr/>
        <a:lstStyle/>
        <a:p>
          <a:endParaRPr lang="ru-RU"/>
        </a:p>
      </dgm:t>
    </dgm:pt>
    <dgm:pt modelId="{1C902329-E793-4DD8-B491-67255D6FA13A}">
      <dgm:prSet phldrT="[Текст]" custT="1"/>
      <dgm:spPr/>
      <dgm:t>
        <a:bodyPr/>
        <a:lstStyle/>
        <a:p>
          <a:r>
            <a:rPr lang="ru-RU" sz="1400" dirty="0" smtClean="0"/>
            <a:t>БЕЗОПАСНЫЕ И КАЧЕСТВЕННЫЕ АВТОМОБИЛЬНЫЕ ДОРОГИ</a:t>
          </a:r>
          <a:endParaRPr lang="ru-RU" sz="1400" dirty="0"/>
        </a:p>
      </dgm:t>
    </dgm:pt>
    <dgm:pt modelId="{E34181F8-4CA7-4664-A13D-1D64E8EBD6A2}" type="parTrans" cxnId="{EE6DB3D6-27D3-44E1-8A1F-DB494A13A233}">
      <dgm:prSet/>
      <dgm:spPr/>
      <dgm:t>
        <a:bodyPr/>
        <a:lstStyle/>
        <a:p>
          <a:endParaRPr lang="ru-RU"/>
        </a:p>
      </dgm:t>
    </dgm:pt>
    <dgm:pt modelId="{70F4FD57-4FB1-450A-883A-134653739018}" type="sibTrans" cxnId="{EE6DB3D6-27D3-44E1-8A1F-DB494A13A233}">
      <dgm:prSet/>
      <dgm:spPr/>
      <dgm:t>
        <a:bodyPr/>
        <a:lstStyle/>
        <a:p>
          <a:endParaRPr lang="ru-RU"/>
        </a:p>
      </dgm:t>
    </dgm:pt>
    <dgm:pt modelId="{7CA209C0-6C94-409B-A5D9-A557601FADF3}">
      <dgm:prSet phldrT="[Текст]"/>
      <dgm:spPr/>
      <dgm:t>
        <a:bodyPr/>
        <a:lstStyle/>
        <a:p>
          <a:r>
            <a:rPr lang="ru-RU" dirty="0" smtClean="0"/>
            <a:t>ПРОИЗВОДИТЕЛЬНОСТЬ ТРУДА И ПОДДЕРЖКА ЗАНЯТОСТИ</a:t>
          </a:r>
          <a:endParaRPr lang="ru-RU" dirty="0"/>
        </a:p>
      </dgm:t>
    </dgm:pt>
    <dgm:pt modelId="{EA22F8A7-8E29-4F85-8E63-CAA65A9075E4}" type="parTrans" cxnId="{E9AE8530-5AE8-4EF9-BDBA-C5121917B358}">
      <dgm:prSet/>
      <dgm:spPr/>
      <dgm:t>
        <a:bodyPr/>
        <a:lstStyle/>
        <a:p>
          <a:endParaRPr lang="ru-RU"/>
        </a:p>
      </dgm:t>
    </dgm:pt>
    <dgm:pt modelId="{1A21E0A8-C306-4BD1-976E-3A2EF6BFF40E}" type="sibTrans" cxnId="{E9AE8530-5AE8-4EF9-BDBA-C5121917B358}">
      <dgm:prSet/>
      <dgm:spPr/>
      <dgm:t>
        <a:bodyPr/>
        <a:lstStyle/>
        <a:p>
          <a:endParaRPr lang="ru-RU"/>
        </a:p>
      </dgm:t>
    </dgm:pt>
    <dgm:pt modelId="{9ED1CDA9-FE21-4F55-8C01-3724BB4D1A09}">
      <dgm:prSet phldrT="[Текст]" custT="1"/>
      <dgm:spPr/>
      <dgm:t>
        <a:bodyPr/>
        <a:lstStyle/>
        <a:p>
          <a:r>
            <a:rPr lang="ru-RU" sz="1800" dirty="0" smtClean="0"/>
            <a:t>ОБРАЗОВАНИЕ</a:t>
          </a:r>
          <a:endParaRPr lang="ru-RU" sz="1800" dirty="0"/>
        </a:p>
      </dgm:t>
    </dgm:pt>
    <dgm:pt modelId="{BBAE6F84-8EFD-4C51-8208-8BCB2DC5B3B3}" type="parTrans" cxnId="{CA0294FB-07BD-4079-AC41-75E2D969D92C}">
      <dgm:prSet/>
      <dgm:spPr/>
      <dgm:t>
        <a:bodyPr/>
        <a:lstStyle/>
        <a:p>
          <a:endParaRPr lang="ru-RU"/>
        </a:p>
      </dgm:t>
    </dgm:pt>
    <dgm:pt modelId="{136F26E5-9694-4B12-B29B-D31F31F34E40}" type="sibTrans" cxnId="{CA0294FB-07BD-4079-AC41-75E2D969D92C}">
      <dgm:prSet/>
      <dgm:spPr/>
      <dgm:t>
        <a:bodyPr/>
        <a:lstStyle/>
        <a:p>
          <a:endParaRPr lang="ru-RU"/>
        </a:p>
      </dgm:t>
    </dgm:pt>
    <dgm:pt modelId="{AA64C564-AD03-4657-8216-54688477CB3B}">
      <dgm:prSet phldrT="[Текст]" custT="1"/>
      <dgm:spPr/>
      <dgm:t>
        <a:bodyPr/>
        <a:lstStyle/>
        <a:p>
          <a:r>
            <a:rPr lang="ru-RU" sz="1800" dirty="0" smtClean="0"/>
            <a:t>ЭКОЛОГИЯ</a:t>
          </a:r>
          <a:endParaRPr lang="ru-RU" sz="1800" dirty="0"/>
        </a:p>
      </dgm:t>
    </dgm:pt>
    <dgm:pt modelId="{979D5971-7D73-4DF0-9814-06F1463CED42}" type="parTrans" cxnId="{93DBC4C8-6A6A-43B4-883B-6B0D3CDAC793}">
      <dgm:prSet/>
      <dgm:spPr/>
      <dgm:t>
        <a:bodyPr/>
        <a:lstStyle/>
        <a:p>
          <a:endParaRPr lang="ru-RU"/>
        </a:p>
      </dgm:t>
    </dgm:pt>
    <dgm:pt modelId="{7034DFDB-C8BE-41AB-ABE2-EC53524F62EF}" type="sibTrans" cxnId="{93DBC4C8-6A6A-43B4-883B-6B0D3CDAC793}">
      <dgm:prSet/>
      <dgm:spPr/>
      <dgm:t>
        <a:bodyPr/>
        <a:lstStyle/>
        <a:p>
          <a:endParaRPr lang="ru-RU"/>
        </a:p>
      </dgm:t>
    </dgm:pt>
    <dgm:pt modelId="{97A8AF80-C89C-4DE9-8C34-6B494CC8C0E5}">
      <dgm:prSet phldrT="[Текст]" custT="1"/>
      <dgm:spPr/>
      <dgm:t>
        <a:bodyPr/>
        <a:lstStyle/>
        <a:p>
          <a:r>
            <a:rPr lang="ru-RU" sz="1600" dirty="0" smtClean="0"/>
            <a:t>МЕЖДУНАРОДНАЯ КООПЕРАЦИЯ И ЭКСПОРТ</a:t>
          </a:r>
          <a:endParaRPr lang="ru-RU" sz="1600" dirty="0"/>
        </a:p>
      </dgm:t>
    </dgm:pt>
    <dgm:pt modelId="{CFDCC95D-D7D6-4E3E-BFF9-D3556BF4981A}" type="parTrans" cxnId="{EEDA8D94-78B1-47D1-A00F-034448B48D70}">
      <dgm:prSet/>
      <dgm:spPr/>
      <dgm:t>
        <a:bodyPr/>
        <a:lstStyle/>
        <a:p>
          <a:endParaRPr lang="ru-RU"/>
        </a:p>
      </dgm:t>
    </dgm:pt>
    <dgm:pt modelId="{9404F282-49B0-495C-A6F9-55DE6D500984}" type="sibTrans" cxnId="{EEDA8D94-78B1-47D1-A00F-034448B48D70}">
      <dgm:prSet/>
      <dgm:spPr/>
      <dgm:t>
        <a:bodyPr/>
        <a:lstStyle/>
        <a:p>
          <a:endParaRPr lang="ru-RU"/>
        </a:p>
      </dgm:t>
    </dgm:pt>
    <dgm:pt modelId="{336BC86B-BA1B-4196-9065-FF3B2EF476C8}">
      <dgm:prSet phldrT="[Текст]" custT="1"/>
      <dgm:spPr/>
      <dgm:t>
        <a:bodyPr/>
        <a:lstStyle/>
        <a:p>
          <a:r>
            <a:rPr lang="ru-RU" sz="1800" dirty="0" smtClean="0"/>
            <a:t>КУЛЬТУРА</a:t>
          </a:r>
          <a:endParaRPr lang="ru-RU" sz="1800" dirty="0"/>
        </a:p>
      </dgm:t>
    </dgm:pt>
    <dgm:pt modelId="{7B715C81-0344-41C0-91E4-32AF6EB32F85}" type="parTrans" cxnId="{922530F5-F9E5-446B-BF20-0BFEF6BFF142}">
      <dgm:prSet/>
      <dgm:spPr/>
      <dgm:t>
        <a:bodyPr/>
        <a:lstStyle/>
        <a:p>
          <a:endParaRPr lang="ru-RU"/>
        </a:p>
      </dgm:t>
    </dgm:pt>
    <dgm:pt modelId="{BE9E9314-CBC5-4C43-A5BA-A6ABB647C31F}" type="sibTrans" cxnId="{922530F5-F9E5-446B-BF20-0BFEF6BFF142}">
      <dgm:prSet/>
      <dgm:spPr/>
      <dgm:t>
        <a:bodyPr/>
        <a:lstStyle/>
        <a:p>
          <a:endParaRPr lang="ru-RU"/>
        </a:p>
      </dgm:t>
    </dgm:pt>
    <dgm:pt modelId="{BA765414-73DF-44C3-B03B-646D755F432E}">
      <dgm:prSet phldrT="[Текст]" custT="1"/>
      <dgm:spPr/>
      <dgm:t>
        <a:bodyPr/>
        <a:lstStyle/>
        <a:p>
          <a:r>
            <a:rPr lang="ru-RU" sz="1800" dirty="0" smtClean="0"/>
            <a:t>ЦИФРОВАЯ ЭКОНОМИКА</a:t>
          </a:r>
          <a:endParaRPr lang="ru-RU" sz="1800" dirty="0"/>
        </a:p>
      </dgm:t>
    </dgm:pt>
    <dgm:pt modelId="{749DF880-4C67-4893-BFA9-BDAFE69C97B2}" type="parTrans" cxnId="{7DE2F408-5292-4311-A1C9-9FE762620C75}">
      <dgm:prSet/>
      <dgm:spPr/>
      <dgm:t>
        <a:bodyPr/>
        <a:lstStyle/>
        <a:p>
          <a:endParaRPr lang="ru-RU"/>
        </a:p>
      </dgm:t>
    </dgm:pt>
    <dgm:pt modelId="{76C82AE0-972C-42F9-9DF3-DF8EFA99C796}" type="sibTrans" cxnId="{7DE2F408-5292-4311-A1C9-9FE762620C75}">
      <dgm:prSet/>
      <dgm:spPr/>
      <dgm:t>
        <a:bodyPr/>
        <a:lstStyle/>
        <a:p>
          <a:endParaRPr lang="ru-RU"/>
        </a:p>
      </dgm:t>
    </dgm:pt>
    <dgm:pt modelId="{C55B15B8-297A-429C-A244-13905FFB599B}" type="pres">
      <dgm:prSet presAssocID="{917FDC13-5740-4CFF-A510-6C3BCD41FD7B}" presName="Name0" presStyleCnt="0">
        <dgm:presLayoutVars>
          <dgm:dir/>
          <dgm:resizeHandles val="exact"/>
        </dgm:presLayoutVars>
      </dgm:prSet>
      <dgm:spPr/>
    </dgm:pt>
    <dgm:pt modelId="{127F732A-D0D1-4D2A-80B6-7A59F13A9717}" type="pres">
      <dgm:prSet presAssocID="{F2F53586-EB76-46F8-AE2E-0A6963B4138A}" presName="composite" presStyleCnt="0"/>
      <dgm:spPr/>
    </dgm:pt>
    <dgm:pt modelId="{54075B12-9ADC-471F-91BB-98BA7B463448}" type="pres">
      <dgm:prSet presAssocID="{F2F53586-EB76-46F8-AE2E-0A6963B4138A}" presName="rect1" presStyleLbl="trAlignAcc1" presStyleIdx="0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BB03F6-997E-4CA5-B515-9CF6746C8812}" type="pres">
      <dgm:prSet presAssocID="{F2F53586-EB76-46F8-AE2E-0A6963B4138A}" presName="rect2" presStyleLbl="fgImgPlace1" presStyleIdx="0" presStyleCnt="12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3B6F2623-569E-452F-991F-DB3AE57EB5DC}" type="pres">
      <dgm:prSet presAssocID="{60A41F3E-B3FE-4566-BB03-A7FF184E14D4}" presName="sibTrans" presStyleCnt="0"/>
      <dgm:spPr/>
    </dgm:pt>
    <dgm:pt modelId="{997B8373-3318-4C9C-BCD5-E18B6F67FDFA}" type="pres">
      <dgm:prSet presAssocID="{27F837B0-7BE5-4023-A5A7-14849ABFDBCA}" presName="composite" presStyleCnt="0"/>
      <dgm:spPr/>
    </dgm:pt>
    <dgm:pt modelId="{42910BB0-66EE-480A-B065-01D0950B9808}" type="pres">
      <dgm:prSet presAssocID="{27F837B0-7BE5-4023-A5A7-14849ABFDBCA}" presName="rect1" presStyleLbl="trAlignAcc1" presStyleIdx="1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93B3E1-C8A3-4B78-852B-B9AFCDBAAC40}" type="pres">
      <dgm:prSet presAssocID="{27F837B0-7BE5-4023-A5A7-14849ABFDBCA}" presName="rect2" presStyleLbl="fgImgPlace1" presStyleIdx="1" presStyleCnt="12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6000" r="-66000"/>
          </a:stretch>
        </a:blipFill>
      </dgm:spPr>
    </dgm:pt>
    <dgm:pt modelId="{A68D0DF9-55A2-4544-B2B6-6A2567DFFE67}" type="pres">
      <dgm:prSet presAssocID="{7E397D11-DBB0-455F-A2A2-05F8900912EB}" presName="sibTrans" presStyleCnt="0"/>
      <dgm:spPr/>
    </dgm:pt>
    <dgm:pt modelId="{0F253196-F851-487C-8E5B-BCA3A6DD20FC}" type="pres">
      <dgm:prSet presAssocID="{D9E6DA20-5C74-4F91-A1F2-FFE2B030E227}" presName="composite" presStyleCnt="0"/>
      <dgm:spPr/>
    </dgm:pt>
    <dgm:pt modelId="{E7540425-7F6C-4215-8B5E-397645207FF8}" type="pres">
      <dgm:prSet presAssocID="{D9E6DA20-5C74-4F91-A1F2-FFE2B030E227}" presName="rect1" presStyleLbl="trAlignAcc1" presStyleIdx="2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2E14717-63C8-4017-BA29-EEEB7FBC7BE0}" type="pres">
      <dgm:prSet presAssocID="{D9E6DA20-5C74-4F91-A1F2-FFE2B030E227}" presName="rect2" presStyleLbl="fgImgPlace1" presStyleIdx="2" presStyleCnt="12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8000" r="-48000"/>
          </a:stretch>
        </a:blipFill>
      </dgm:spPr>
    </dgm:pt>
    <dgm:pt modelId="{DF210C43-0720-4BD6-BCB0-E49C6B3B8944}" type="pres">
      <dgm:prSet presAssocID="{30042946-478C-4F03-951A-E08ED9104976}" presName="sibTrans" presStyleCnt="0"/>
      <dgm:spPr/>
    </dgm:pt>
    <dgm:pt modelId="{87E1C7D3-D749-407F-B646-AA62D0337999}" type="pres">
      <dgm:prSet presAssocID="{81F83638-99B7-4BBE-9D08-5C8E1D170CE4}" presName="composite" presStyleCnt="0"/>
      <dgm:spPr/>
    </dgm:pt>
    <dgm:pt modelId="{CD2840C2-090D-440F-B9E3-95AC1ACF1281}" type="pres">
      <dgm:prSet presAssocID="{81F83638-99B7-4BBE-9D08-5C8E1D170CE4}" presName="rect1" presStyleLbl="trAlignAcc1" presStyleIdx="3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BDB4A1-6225-4E46-BEAF-BEDE9E5456BE}" type="pres">
      <dgm:prSet presAssocID="{81F83638-99B7-4BBE-9D08-5C8E1D170CE4}" presName="rect2" presStyleLbl="fgImgPlace1" presStyleIdx="3" presStyleCnt="12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2000" r="-62000"/>
          </a:stretch>
        </a:blipFill>
      </dgm:spPr>
    </dgm:pt>
    <dgm:pt modelId="{48B7FAB5-B931-4AEB-AA83-B6A45306BC81}" type="pres">
      <dgm:prSet presAssocID="{F2141D2B-7683-4FE0-9241-65D3668D382A}" presName="sibTrans" presStyleCnt="0"/>
      <dgm:spPr/>
    </dgm:pt>
    <dgm:pt modelId="{1459B780-3C9E-4351-BA07-00F219EE8BE3}" type="pres">
      <dgm:prSet presAssocID="{1C902329-E793-4DD8-B491-67255D6FA13A}" presName="composite" presStyleCnt="0"/>
      <dgm:spPr/>
    </dgm:pt>
    <dgm:pt modelId="{E0A1CF10-5655-4E50-B6A7-868180584FA8}" type="pres">
      <dgm:prSet presAssocID="{1C902329-E793-4DD8-B491-67255D6FA13A}" presName="rect1" presStyleLbl="trAlignAcc1" presStyleIdx="4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F7735F5-FB1E-4C56-A2F0-2216BD773EF6}" type="pres">
      <dgm:prSet presAssocID="{1C902329-E793-4DD8-B491-67255D6FA13A}" presName="rect2" presStyleLbl="fgImgPlace1" presStyleIdx="4" presStyleCnt="12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92563BB3-902C-4708-828F-525CEA76A2EF}" type="pres">
      <dgm:prSet presAssocID="{70F4FD57-4FB1-450A-883A-134653739018}" presName="sibTrans" presStyleCnt="0"/>
      <dgm:spPr/>
    </dgm:pt>
    <dgm:pt modelId="{A8F240FD-8416-4A7E-B63C-42EDDA36F356}" type="pres">
      <dgm:prSet presAssocID="{7CA209C0-6C94-409B-A5D9-A557601FADF3}" presName="composite" presStyleCnt="0"/>
      <dgm:spPr/>
    </dgm:pt>
    <dgm:pt modelId="{4CFA43D8-A6FF-444B-8F2D-CD939158EB3E}" type="pres">
      <dgm:prSet presAssocID="{7CA209C0-6C94-409B-A5D9-A557601FADF3}" presName="rect1" presStyleLbl="trAlignAcc1" presStyleIdx="5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22EE420-AA05-46AE-80D4-FEABAA3A88B3}" type="pres">
      <dgm:prSet presAssocID="{7CA209C0-6C94-409B-A5D9-A557601FADF3}" presName="rect2" presStyleLbl="fgImgPlace1" presStyleIdx="5" presStyleCnt="12"/>
      <dgm:spPr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1000" r="-61000"/>
          </a:stretch>
        </a:blipFill>
      </dgm:spPr>
    </dgm:pt>
    <dgm:pt modelId="{2E3952B4-E0F9-40A2-AFCC-05389265F6D6}" type="pres">
      <dgm:prSet presAssocID="{1A21E0A8-C306-4BD1-976E-3A2EF6BFF40E}" presName="sibTrans" presStyleCnt="0"/>
      <dgm:spPr/>
    </dgm:pt>
    <dgm:pt modelId="{8E2702B9-C27D-4AE1-A9D9-D8AB3BA7664E}" type="pres">
      <dgm:prSet presAssocID="{9ED1CDA9-FE21-4F55-8C01-3724BB4D1A09}" presName="composite" presStyleCnt="0"/>
      <dgm:spPr/>
    </dgm:pt>
    <dgm:pt modelId="{B6AC522B-0C14-456B-9781-DE571AEFDE18}" type="pres">
      <dgm:prSet presAssocID="{9ED1CDA9-FE21-4F55-8C01-3724BB4D1A09}" presName="rect1" presStyleLbl="trAlignAcc1" presStyleIdx="6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D31BDBC-C5D4-4601-A4A1-AC6CD1B45786}" type="pres">
      <dgm:prSet presAssocID="{9ED1CDA9-FE21-4F55-8C01-3724BB4D1A09}" presName="rect2" presStyleLbl="fgImgPlace1" presStyleIdx="6" presStyleCnt="12"/>
      <dgm:spPr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5000" r="-45000"/>
          </a:stretch>
        </a:blipFill>
      </dgm:spPr>
    </dgm:pt>
    <dgm:pt modelId="{8191229F-8C81-4DFB-9612-7165239427D4}" type="pres">
      <dgm:prSet presAssocID="{136F26E5-9694-4B12-B29B-D31F31F34E40}" presName="sibTrans" presStyleCnt="0"/>
      <dgm:spPr/>
    </dgm:pt>
    <dgm:pt modelId="{1F654996-90E1-4AFB-A926-948B7AFFA57A}" type="pres">
      <dgm:prSet presAssocID="{AA64C564-AD03-4657-8216-54688477CB3B}" presName="composite" presStyleCnt="0"/>
      <dgm:spPr/>
    </dgm:pt>
    <dgm:pt modelId="{78EBC96A-47A4-4238-8FE3-24FB8443406C}" type="pres">
      <dgm:prSet presAssocID="{AA64C564-AD03-4657-8216-54688477CB3B}" presName="rect1" presStyleLbl="trAlignAcc1" presStyleIdx="7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658FBD9-457F-4306-9527-5DF00BED99BD}" type="pres">
      <dgm:prSet presAssocID="{AA64C564-AD03-4657-8216-54688477CB3B}" presName="rect2" presStyleLbl="fgImgPlace1" presStyleIdx="7" presStyleCnt="12"/>
      <dgm:spPr>
        <a:blipFill>
          <a:blip xmlns:r="http://schemas.openxmlformats.org/officeDocument/2006/relationships"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0" r="-70000"/>
          </a:stretch>
        </a:blipFill>
      </dgm:spPr>
    </dgm:pt>
    <dgm:pt modelId="{7A6539ED-9D14-40A6-8C31-F317A3C5C991}" type="pres">
      <dgm:prSet presAssocID="{7034DFDB-C8BE-41AB-ABE2-EC53524F62EF}" presName="sibTrans" presStyleCnt="0"/>
      <dgm:spPr/>
    </dgm:pt>
    <dgm:pt modelId="{70A80981-A9D3-4D53-AAC0-D51C688CBED9}" type="pres">
      <dgm:prSet presAssocID="{97A8AF80-C89C-4DE9-8C34-6B494CC8C0E5}" presName="composite" presStyleCnt="0"/>
      <dgm:spPr/>
    </dgm:pt>
    <dgm:pt modelId="{80722BD7-D895-481F-B705-2FD91CAAE90D}" type="pres">
      <dgm:prSet presAssocID="{97A8AF80-C89C-4DE9-8C34-6B494CC8C0E5}" presName="rect1" presStyleLbl="trAlignAcc1" presStyleIdx="8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D42374F-796B-460A-87FC-6FA213E66054}" type="pres">
      <dgm:prSet presAssocID="{97A8AF80-C89C-4DE9-8C34-6B494CC8C0E5}" presName="rect2" presStyleLbl="fgImgPlace1" presStyleIdx="8" presStyleCnt="12"/>
      <dgm:spPr>
        <a:blipFill>
          <a:blip xmlns:r="http://schemas.openxmlformats.org/officeDocument/2006/relationships"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4000" r="-44000"/>
          </a:stretch>
        </a:blipFill>
      </dgm:spPr>
    </dgm:pt>
    <dgm:pt modelId="{422A64E0-F6FE-48DC-A22B-D01AEED66F32}" type="pres">
      <dgm:prSet presAssocID="{9404F282-49B0-495C-A6F9-55DE6D500984}" presName="sibTrans" presStyleCnt="0"/>
      <dgm:spPr/>
    </dgm:pt>
    <dgm:pt modelId="{86570417-D3FB-403A-ACAD-2A46C5FC51E7}" type="pres">
      <dgm:prSet presAssocID="{336BC86B-BA1B-4196-9065-FF3B2EF476C8}" presName="composite" presStyleCnt="0"/>
      <dgm:spPr/>
    </dgm:pt>
    <dgm:pt modelId="{BA32A7C3-D5BC-4E08-AC74-69D52F9C625B}" type="pres">
      <dgm:prSet presAssocID="{336BC86B-BA1B-4196-9065-FF3B2EF476C8}" presName="rect1" presStyleLbl="trAlignAcc1" presStyleIdx="9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CA77E7-49DE-45A6-9AA5-4A36468985A8}" type="pres">
      <dgm:prSet presAssocID="{336BC86B-BA1B-4196-9065-FF3B2EF476C8}" presName="rect2" presStyleLbl="fgImgPlace1" presStyleIdx="9" presStyleCnt="12"/>
      <dgm:spPr>
        <a:blipFill>
          <a:blip xmlns:r="http://schemas.openxmlformats.org/officeDocument/2006/relationships"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8000" r="-48000"/>
          </a:stretch>
        </a:blipFill>
      </dgm:spPr>
    </dgm:pt>
    <dgm:pt modelId="{02C8EEE7-DCA6-4E8F-82F3-2133633E5859}" type="pres">
      <dgm:prSet presAssocID="{BE9E9314-CBC5-4C43-A5BA-A6ABB647C31F}" presName="sibTrans" presStyleCnt="0"/>
      <dgm:spPr/>
    </dgm:pt>
    <dgm:pt modelId="{9B3CCA39-940C-4FAC-8385-CA7D73D6B9B0}" type="pres">
      <dgm:prSet presAssocID="{BA765414-73DF-44C3-B03B-646D755F432E}" presName="composite" presStyleCnt="0"/>
      <dgm:spPr/>
    </dgm:pt>
    <dgm:pt modelId="{65532EDD-8E4A-4207-8715-57C0A243E738}" type="pres">
      <dgm:prSet presAssocID="{BA765414-73DF-44C3-B03B-646D755F432E}" presName="rect1" presStyleLbl="trAlignAcc1" presStyleIdx="10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E7670F-F4E6-4937-B67D-40AF0250134E}" type="pres">
      <dgm:prSet presAssocID="{BA765414-73DF-44C3-B03B-646D755F432E}" presName="rect2" presStyleLbl="fgImgPlace1" presStyleIdx="10" presStyleCnt="12"/>
      <dgm:spPr>
        <a:blipFill>
          <a:blip xmlns:r="http://schemas.openxmlformats.org/officeDocument/2006/relationships"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3000" r="-83000"/>
          </a:stretch>
        </a:blipFill>
      </dgm:spPr>
    </dgm:pt>
    <dgm:pt modelId="{B0292652-056A-4470-8198-32462A47B466}" type="pres">
      <dgm:prSet presAssocID="{76C82AE0-972C-42F9-9DF3-DF8EFA99C796}" presName="sibTrans" presStyleCnt="0"/>
      <dgm:spPr/>
    </dgm:pt>
    <dgm:pt modelId="{63F7D991-E801-45A0-B669-41B38AC241F3}" type="pres">
      <dgm:prSet presAssocID="{DDFBCDA2-D52C-4005-B0C3-114EB21ACE6A}" presName="composite" presStyleCnt="0"/>
      <dgm:spPr/>
    </dgm:pt>
    <dgm:pt modelId="{B59C04AC-CB3F-4135-AE76-3CD9855C7B87}" type="pres">
      <dgm:prSet presAssocID="{DDFBCDA2-D52C-4005-B0C3-114EB21ACE6A}" presName="rect1" presStyleLbl="trAlignAcc1" presStyleIdx="11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48C7BB-2466-4BB9-A049-4F733E13FBA7}" type="pres">
      <dgm:prSet presAssocID="{DDFBCDA2-D52C-4005-B0C3-114EB21ACE6A}" presName="rect2" presStyleLbl="fgImgPlace1" presStyleIdx="11" presStyleCnt="12"/>
      <dgm:spPr>
        <a:blipFill>
          <a:blip xmlns:r="http://schemas.openxmlformats.org/officeDocument/2006/relationships"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5000" r="-65000"/>
          </a:stretch>
        </a:blipFill>
      </dgm:spPr>
    </dgm:pt>
  </dgm:ptLst>
  <dgm:cxnLst>
    <dgm:cxn modelId="{D201C6FC-008A-4412-8EEA-E6B7323BCA92}" type="presOf" srcId="{DDFBCDA2-D52C-4005-B0C3-114EB21ACE6A}" destId="{B59C04AC-CB3F-4135-AE76-3CD9855C7B87}" srcOrd="0" destOrd="0" presId="urn:microsoft.com/office/officeart/2008/layout/PictureStrips"/>
    <dgm:cxn modelId="{81571793-14F9-4FAF-BF39-A84F14BFE8E2}" type="presOf" srcId="{917FDC13-5740-4CFF-A510-6C3BCD41FD7B}" destId="{C55B15B8-297A-429C-A244-13905FFB599B}" srcOrd="0" destOrd="0" presId="urn:microsoft.com/office/officeart/2008/layout/PictureStrips"/>
    <dgm:cxn modelId="{EEDA8D94-78B1-47D1-A00F-034448B48D70}" srcId="{917FDC13-5740-4CFF-A510-6C3BCD41FD7B}" destId="{97A8AF80-C89C-4DE9-8C34-6B494CC8C0E5}" srcOrd="8" destOrd="0" parTransId="{CFDCC95D-D7D6-4E3E-BFF9-D3556BF4981A}" sibTransId="{9404F282-49B0-495C-A6F9-55DE6D500984}"/>
    <dgm:cxn modelId="{AF7D7DE1-B4C1-4514-B6E4-B8034F3A77A6}" type="presOf" srcId="{336BC86B-BA1B-4196-9065-FF3B2EF476C8}" destId="{BA32A7C3-D5BC-4E08-AC74-69D52F9C625B}" srcOrd="0" destOrd="0" presId="urn:microsoft.com/office/officeart/2008/layout/PictureStrips"/>
    <dgm:cxn modelId="{0A06A5C5-9AAD-42E6-811D-9F17DE37942E}" type="presOf" srcId="{D9E6DA20-5C74-4F91-A1F2-FFE2B030E227}" destId="{E7540425-7F6C-4215-8B5E-397645207FF8}" srcOrd="0" destOrd="0" presId="urn:microsoft.com/office/officeart/2008/layout/PictureStrips"/>
    <dgm:cxn modelId="{2EFA4F57-61DF-4551-BB13-F2EC2F611229}" type="presOf" srcId="{AA64C564-AD03-4657-8216-54688477CB3B}" destId="{78EBC96A-47A4-4238-8FE3-24FB8443406C}" srcOrd="0" destOrd="0" presId="urn:microsoft.com/office/officeart/2008/layout/PictureStrips"/>
    <dgm:cxn modelId="{F558E9A1-EE0B-4BC1-886E-F6C825D57115}" type="presOf" srcId="{97A8AF80-C89C-4DE9-8C34-6B494CC8C0E5}" destId="{80722BD7-D895-481F-B705-2FD91CAAE90D}" srcOrd="0" destOrd="0" presId="urn:microsoft.com/office/officeart/2008/layout/PictureStrips"/>
    <dgm:cxn modelId="{CA0294FB-07BD-4079-AC41-75E2D969D92C}" srcId="{917FDC13-5740-4CFF-A510-6C3BCD41FD7B}" destId="{9ED1CDA9-FE21-4F55-8C01-3724BB4D1A09}" srcOrd="6" destOrd="0" parTransId="{BBAE6F84-8EFD-4C51-8208-8BCB2DC5B3B3}" sibTransId="{136F26E5-9694-4B12-B29B-D31F31F34E40}"/>
    <dgm:cxn modelId="{31DFA119-9796-494B-BD0F-9478067B724E}" type="presOf" srcId="{27F837B0-7BE5-4023-A5A7-14849ABFDBCA}" destId="{42910BB0-66EE-480A-B065-01D0950B9808}" srcOrd="0" destOrd="0" presId="urn:microsoft.com/office/officeart/2008/layout/PictureStrips"/>
    <dgm:cxn modelId="{922530F5-F9E5-446B-BF20-0BFEF6BFF142}" srcId="{917FDC13-5740-4CFF-A510-6C3BCD41FD7B}" destId="{336BC86B-BA1B-4196-9065-FF3B2EF476C8}" srcOrd="9" destOrd="0" parTransId="{7B715C81-0344-41C0-91E4-32AF6EB32F85}" sibTransId="{BE9E9314-CBC5-4C43-A5BA-A6ABB647C31F}"/>
    <dgm:cxn modelId="{4D099D90-4CD7-42AD-BAE2-210016D94338}" type="presOf" srcId="{81F83638-99B7-4BBE-9D08-5C8E1D170CE4}" destId="{CD2840C2-090D-440F-B9E3-95AC1ACF1281}" srcOrd="0" destOrd="0" presId="urn:microsoft.com/office/officeart/2008/layout/PictureStrips"/>
    <dgm:cxn modelId="{98B6B96D-AA68-4410-8DF1-6DC5A864ECD5}" srcId="{917FDC13-5740-4CFF-A510-6C3BCD41FD7B}" destId="{DDFBCDA2-D52C-4005-B0C3-114EB21ACE6A}" srcOrd="11" destOrd="0" parTransId="{7C557328-726C-42C5-9C76-983DC33409D5}" sibTransId="{38E3453E-587A-4DCE-BEB7-B934CA1700D4}"/>
    <dgm:cxn modelId="{EE6DB3D6-27D3-44E1-8A1F-DB494A13A233}" srcId="{917FDC13-5740-4CFF-A510-6C3BCD41FD7B}" destId="{1C902329-E793-4DD8-B491-67255D6FA13A}" srcOrd="4" destOrd="0" parTransId="{E34181F8-4CA7-4664-A13D-1D64E8EBD6A2}" sibTransId="{70F4FD57-4FB1-450A-883A-134653739018}"/>
    <dgm:cxn modelId="{800C317D-66A9-4B56-8279-095CB2276CE4}" type="presOf" srcId="{F2F53586-EB76-46F8-AE2E-0A6963B4138A}" destId="{54075B12-9ADC-471F-91BB-98BA7B463448}" srcOrd="0" destOrd="0" presId="urn:microsoft.com/office/officeart/2008/layout/PictureStrips"/>
    <dgm:cxn modelId="{A5784DD7-340E-490B-A6AF-D934544168B2}" srcId="{917FDC13-5740-4CFF-A510-6C3BCD41FD7B}" destId="{27F837B0-7BE5-4023-A5A7-14849ABFDBCA}" srcOrd="1" destOrd="0" parTransId="{446A4775-3478-40DF-B749-3CE3427283FF}" sibTransId="{7E397D11-DBB0-455F-A2A2-05F8900912EB}"/>
    <dgm:cxn modelId="{214E347F-FDFB-4F0C-BFFE-40CEF6F3F9A4}" srcId="{917FDC13-5740-4CFF-A510-6C3BCD41FD7B}" destId="{D9E6DA20-5C74-4F91-A1F2-FFE2B030E227}" srcOrd="2" destOrd="0" parTransId="{7FA24C68-38FF-4DEC-BB9F-793D438B3321}" sibTransId="{30042946-478C-4F03-951A-E08ED9104976}"/>
    <dgm:cxn modelId="{95A61A92-748F-4FD8-B787-B72AF90D4DF8}" type="presOf" srcId="{BA765414-73DF-44C3-B03B-646D755F432E}" destId="{65532EDD-8E4A-4207-8715-57C0A243E738}" srcOrd="0" destOrd="0" presId="urn:microsoft.com/office/officeart/2008/layout/PictureStrips"/>
    <dgm:cxn modelId="{7DE2F408-5292-4311-A1C9-9FE762620C75}" srcId="{917FDC13-5740-4CFF-A510-6C3BCD41FD7B}" destId="{BA765414-73DF-44C3-B03B-646D755F432E}" srcOrd="10" destOrd="0" parTransId="{749DF880-4C67-4893-BFA9-BDAFE69C97B2}" sibTransId="{76C82AE0-972C-42F9-9DF3-DF8EFA99C796}"/>
    <dgm:cxn modelId="{63417596-D999-44AD-A93E-46F31C4398E4}" type="presOf" srcId="{7CA209C0-6C94-409B-A5D9-A557601FADF3}" destId="{4CFA43D8-A6FF-444B-8F2D-CD939158EB3E}" srcOrd="0" destOrd="0" presId="urn:microsoft.com/office/officeart/2008/layout/PictureStrips"/>
    <dgm:cxn modelId="{A08A1D71-2C70-4EA3-BC29-21156348D292}" type="presOf" srcId="{9ED1CDA9-FE21-4F55-8C01-3724BB4D1A09}" destId="{B6AC522B-0C14-456B-9781-DE571AEFDE18}" srcOrd="0" destOrd="0" presId="urn:microsoft.com/office/officeart/2008/layout/PictureStrips"/>
    <dgm:cxn modelId="{8CB51596-0006-4961-BC4C-779DF611F684}" srcId="{917FDC13-5740-4CFF-A510-6C3BCD41FD7B}" destId="{81F83638-99B7-4BBE-9D08-5C8E1D170CE4}" srcOrd="3" destOrd="0" parTransId="{D8442B42-F6A2-4319-94F0-5B1341388C0B}" sibTransId="{F2141D2B-7683-4FE0-9241-65D3668D382A}"/>
    <dgm:cxn modelId="{93DBC4C8-6A6A-43B4-883B-6B0D3CDAC793}" srcId="{917FDC13-5740-4CFF-A510-6C3BCD41FD7B}" destId="{AA64C564-AD03-4657-8216-54688477CB3B}" srcOrd="7" destOrd="0" parTransId="{979D5971-7D73-4DF0-9814-06F1463CED42}" sibTransId="{7034DFDB-C8BE-41AB-ABE2-EC53524F62EF}"/>
    <dgm:cxn modelId="{9857B4D7-BB68-4A7B-AD6F-83BDC8D945C7}" type="presOf" srcId="{1C902329-E793-4DD8-B491-67255D6FA13A}" destId="{E0A1CF10-5655-4E50-B6A7-868180584FA8}" srcOrd="0" destOrd="0" presId="urn:microsoft.com/office/officeart/2008/layout/PictureStrips"/>
    <dgm:cxn modelId="{E9AE8530-5AE8-4EF9-BDBA-C5121917B358}" srcId="{917FDC13-5740-4CFF-A510-6C3BCD41FD7B}" destId="{7CA209C0-6C94-409B-A5D9-A557601FADF3}" srcOrd="5" destOrd="0" parTransId="{EA22F8A7-8E29-4F85-8E63-CAA65A9075E4}" sibTransId="{1A21E0A8-C306-4BD1-976E-3A2EF6BFF40E}"/>
    <dgm:cxn modelId="{E96AD744-61CB-442E-9D45-45F71A3380A2}" srcId="{917FDC13-5740-4CFF-A510-6C3BCD41FD7B}" destId="{F2F53586-EB76-46F8-AE2E-0A6963B4138A}" srcOrd="0" destOrd="0" parTransId="{FF6BB66B-CA5C-4E06-8F43-1ACC959A32D8}" sibTransId="{60A41F3E-B3FE-4566-BB03-A7FF184E14D4}"/>
    <dgm:cxn modelId="{83BD9804-23EA-4CBE-A3CE-DCD265DBC1F1}" type="presParOf" srcId="{C55B15B8-297A-429C-A244-13905FFB599B}" destId="{127F732A-D0D1-4D2A-80B6-7A59F13A9717}" srcOrd="0" destOrd="0" presId="urn:microsoft.com/office/officeart/2008/layout/PictureStrips"/>
    <dgm:cxn modelId="{2620A1D3-AB04-4C64-AC48-2E24ED1D116B}" type="presParOf" srcId="{127F732A-D0D1-4D2A-80B6-7A59F13A9717}" destId="{54075B12-9ADC-471F-91BB-98BA7B463448}" srcOrd="0" destOrd="0" presId="urn:microsoft.com/office/officeart/2008/layout/PictureStrips"/>
    <dgm:cxn modelId="{98492D0F-EDD2-4C0B-8FA1-38160D455E00}" type="presParOf" srcId="{127F732A-D0D1-4D2A-80B6-7A59F13A9717}" destId="{10BB03F6-997E-4CA5-B515-9CF6746C8812}" srcOrd="1" destOrd="0" presId="urn:microsoft.com/office/officeart/2008/layout/PictureStrips"/>
    <dgm:cxn modelId="{4D7700B1-D372-4E22-82D5-F5EAC0EC8CDD}" type="presParOf" srcId="{C55B15B8-297A-429C-A244-13905FFB599B}" destId="{3B6F2623-569E-452F-991F-DB3AE57EB5DC}" srcOrd="1" destOrd="0" presId="urn:microsoft.com/office/officeart/2008/layout/PictureStrips"/>
    <dgm:cxn modelId="{30B9E027-C715-4837-8FBC-111ACBAD11E4}" type="presParOf" srcId="{C55B15B8-297A-429C-A244-13905FFB599B}" destId="{997B8373-3318-4C9C-BCD5-E18B6F67FDFA}" srcOrd="2" destOrd="0" presId="urn:microsoft.com/office/officeart/2008/layout/PictureStrips"/>
    <dgm:cxn modelId="{1912ED5F-74ED-434E-BFC6-188D792238DE}" type="presParOf" srcId="{997B8373-3318-4C9C-BCD5-E18B6F67FDFA}" destId="{42910BB0-66EE-480A-B065-01D0950B9808}" srcOrd="0" destOrd="0" presId="urn:microsoft.com/office/officeart/2008/layout/PictureStrips"/>
    <dgm:cxn modelId="{39DD422D-02DF-4130-9B12-F05B3C6865A5}" type="presParOf" srcId="{997B8373-3318-4C9C-BCD5-E18B6F67FDFA}" destId="{0793B3E1-C8A3-4B78-852B-B9AFCDBAAC40}" srcOrd="1" destOrd="0" presId="urn:microsoft.com/office/officeart/2008/layout/PictureStrips"/>
    <dgm:cxn modelId="{7048235B-2C45-4692-88E7-092B70BE8845}" type="presParOf" srcId="{C55B15B8-297A-429C-A244-13905FFB599B}" destId="{A68D0DF9-55A2-4544-B2B6-6A2567DFFE67}" srcOrd="3" destOrd="0" presId="urn:microsoft.com/office/officeart/2008/layout/PictureStrips"/>
    <dgm:cxn modelId="{84B89145-D26C-4491-A582-CEBBA0B72615}" type="presParOf" srcId="{C55B15B8-297A-429C-A244-13905FFB599B}" destId="{0F253196-F851-487C-8E5B-BCA3A6DD20FC}" srcOrd="4" destOrd="0" presId="urn:microsoft.com/office/officeart/2008/layout/PictureStrips"/>
    <dgm:cxn modelId="{FCD03DA0-066A-427F-B764-1C807B7D856A}" type="presParOf" srcId="{0F253196-F851-487C-8E5B-BCA3A6DD20FC}" destId="{E7540425-7F6C-4215-8B5E-397645207FF8}" srcOrd="0" destOrd="0" presId="urn:microsoft.com/office/officeart/2008/layout/PictureStrips"/>
    <dgm:cxn modelId="{E33A013C-108A-445A-9941-993B7DF75683}" type="presParOf" srcId="{0F253196-F851-487C-8E5B-BCA3A6DD20FC}" destId="{52E14717-63C8-4017-BA29-EEEB7FBC7BE0}" srcOrd="1" destOrd="0" presId="urn:microsoft.com/office/officeart/2008/layout/PictureStrips"/>
    <dgm:cxn modelId="{8D9FDABB-FC91-41D2-AE45-083A9488CE62}" type="presParOf" srcId="{C55B15B8-297A-429C-A244-13905FFB599B}" destId="{DF210C43-0720-4BD6-BCB0-E49C6B3B8944}" srcOrd="5" destOrd="0" presId="urn:microsoft.com/office/officeart/2008/layout/PictureStrips"/>
    <dgm:cxn modelId="{20C89AF4-2161-433E-8BDA-53C264741E62}" type="presParOf" srcId="{C55B15B8-297A-429C-A244-13905FFB599B}" destId="{87E1C7D3-D749-407F-B646-AA62D0337999}" srcOrd="6" destOrd="0" presId="urn:microsoft.com/office/officeart/2008/layout/PictureStrips"/>
    <dgm:cxn modelId="{90886C36-0F19-41C1-894F-417BB1F0A6A9}" type="presParOf" srcId="{87E1C7D3-D749-407F-B646-AA62D0337999}" destId="{CD2840C2-090D-440F-B9E3-95AC1ACF1281}" srcOrd="0" destOrd="0" presId="urn:microsoft.com/office/officeart/2008/layout/PictureStrips"/>
    <dgm:cxn modelId="{2C5F28AE-E036-4749-9E61-769C8E73DF22}" type="presParOf" srcId="{87E1C7D3-D749-407F-B646-AA62D0337999}" destId="{BCBDB4A1-6225-4E46-BEAF-BEDE9E5456BE}" srcOrd="1" destOrd="0" presId="urn:microsoft.com/office/officeart/2008/layout/PictureStrips"/>
    <dgm:cxn modelId="{8A4F736F-FFC5-4130-ACD0-C9E3D940FE68}" type="presParOf" srcId="{C55B15B8-297A-429C-A244-13905FFB599B}" destId="{48B7FAB5-B931-4AEB-AA83-B6A45306BC81}" srcOrd="7" destOrd="0" presId="urn:microsoft.com/office/officeart/2008/layout/PictureStrips"/>
    <dgm:cxn modelId="{B104C9B8-B706-4703-8CA7-AB88866D52FA}" type="presParOf" srcId="{C55B15B8-297A-429C-A244-13905FFB599B}" destId="{1459B780-3C9E-4351-BA07-00F219EE8BE3}" srcOrd="8" destOrd="0" presId="urn:microsoft.com/office/officeart/2008/layout/PictureStrips"/>
    <dgm:cxn modelId="{D4446410-391B-4FCD-B505-938EDFC6A20E}" type="presParOf" srcId="{1459B780-3C9E-4351-BA07-00F219EE8BE3}" destId="{E0A1CF10-5655-4E50-B6A7-868180584FA8}" srcOrd="0" destOrd="0" presId="urn:microsoft.com/office/officeart/2008/layout/PictureStrips"/>
    <dgm:cxn modelId="{EC90B669-56AB-4FC1-850B-0D2D78BBDBF9}" type="presParOf" srcId="{1459B780-3C9E-4351-BA07-00F219EE8BE3}" destId="{CF7735F5-FB1E-4C56-A2F0-2216BD773EF6}" srcOrd="1" destOrd="0" presId="urn:microsoft.com/office/officeart/2008/layout/PictureStrips"/>
    <dgm:cxn modelId="{DC402FEB-78A9-4046-BA26-85A76434D942}" type="presParOf" srcId="{C55B15B8-297A-429C-A244-13905FFB599B}" destId="{92563BB3-902C-4708-828F-525CEA76A2EF}" srcOrd="9" destOrd="0" presId="urn:microsoft.com/office/officeart/2008/layout/PictureStrips"/>
    <dgm:cxn modelId="{76BB9D3E-57C4-4A74-AC38-9C132040D601}" type="presParOf" srcId="{C55B15B8-297A-429C-A244-13905FFB599B}" destId="{A8F240FD-8416-4A7E-B63C-42EDDA36F356}" srcOrd="10" destOrd="0" presId="urn:microsoft.com/office/officeart/2008/layout/PictureStrips"/>
    <dgm:cxn modelId="{09D7A5FC-DA4D-4A52-B0D4-0FD617474021}" type="presParOf" srcId="{A8F240FD-8416-4A7E-B63C-42EDDA36F356}" destId="{4CFA43D8-A6FF-444B-8F2D-CD939158EB3E}" srcOrd="0" destOrd="0" presId="urn:microsoft.com/office/officeart/2008/layout/PictureStrips"/>
    <dgm:cxn modelId="{1E654BB0-045E-4087-80B3-EF00C56508F6}" type="presParOf" srcId="{A8F240FD-8416-4A7E-B63C-42EDDA36F356}" destId="{122EE420-AA05-46AE-80D4-FEABAA3A88B3}" srcOrd="1" destOrd="0" presId="urn:microsoft.com/office/officeart/2008/layout/PictureStrips"/>
    <dgm:cxn modelId="{E96A80F5-BD19-4B9C-B917-ED703449AE81}" type="presParOf" srcId="{C55B15B8-297A-429C-A244-13905FFB599B}" destId="{2E3952B4-E0F9-40A2-AFCC-05389265F6D6}" srcOrd="11" destOrd="0" presId="urn:microsoft.com/office/officeart/2008/layout/PictureStrips"/>
    <dgm:cxn modelId="{45C4F929-5BC2-4F3C-B051-C0F56E6D3210}" type="presParOf" srcId="{C55B15B8-297A-429C-A244-13905FFB599B}" destId="{8E2702B9-C27D-4AE1-A9D9-D8AB3BA7664E}" srcOrd="12" destOrd="0" presId="urn:microsoft.com/office/officeart/2008/layout/PictureStrips"/>
    <dgm:cxn modelId="{3704EC40-FCCF-4E8D-AF60-DE9EB4E3FA2B}" type="presParOf" srcId="{8E2702B9-C27D-4AE1-A9D9-D8AB3BA7664E}" destId="{B6AC522B-0C14-456B-9781-DE571AEFDE18}" srcOrd="0" destOrd="0" presId="urn:microsoft.com/office/officeart/2008/layout/PictureStrips"/>
    <dgm:cxn modelId="{3B19D954-609C-45D3-9990-EB6B1612891E}" type="presParOf" srcId="{8E2702B9-C27D-4AE1-A9D9-D8AB3BA7664E}" destId="{FD31BDBC-C5D4-4601-A4A1-AC6CD1B45786}" srcOrd="1" destOrd="0" presId="urn:microsoft.com/office/officeart/2008/layout/PictureStrips"/>
    <dgm:cxn modelId="{B80E9472-05F0-43B9-9B78-EA49760472FA}" type="presParOf" srcId="{C55B15B8-297A-429C-A244-13905FFB599B}" destId="{8191229F-8C81-4DFB-9612-7165239427D4}" srcOrd="13" destOrd="0" presId="urn:microsoft.com/office/officeart/2008/layout/PictureStrips"/>
    <dgm:cxn modelId="{B195C042-B36B-4C23-989E-B2855FAD6BA5}" type="presParOf" srcId="{C55B15B8-297A-429C-A244-13905FFB599B}" destId="{1F654996-90E1-4AFB-A926-948B7AFFA57A}" srcOrd="14" destOrd="0" presId="urn:microsoft.com/office/officeart/2008/layout/PictureStrips"/>
    <dgm:cxn modelId="{3BEE7ACE-C128-41B6-94FC-0FB8C2A463F1}" type="presParOf" srcId="{1F654996-90E1-4AFB-A926-948B7AFFA57A}" destId="{78EBC96A-47A4-4238-8FE3-24FB8443406C}" srcOrd="0" destOrd="0" presId="urn:microsoft.com/office/officeart/2008/layout/PictureStrips"/>
    <dgm:cxn modelId="{816440AA-1264-443C-BDA7-2C580200224A}" type="presParOf" srcId="{1F654996-90E1-4AFB-A926-948B7AFFA57A}" destId="{B658FBD9-457F-4306-9527-5DF00BED99BD}" srcOrd="1" destOrd="0" presId="urn:microsoft.com/office/officeart/2008/layout/PictureStrips"/>
    <dgm:cxn modelId="{2DEC7606-5F29-4C3D-BA9D-512EE6B217DA}" type="presParOf" srcId="{C55B15B8-297A-429C-A244-13905FFB599B}" destId="{7A6539ED-9D14-40A6-8C31-F317A3C5C991}" srcOrd="15" destOrd="0" presId="urn:microsoft.com/office/officeart/2008/layout/PictureStrips"/>
    <dgm:cxn modelId="{5623B64D-95EE-4197-AD2D-264819CF6319}" type="presParOf" srcId="{C55B15B8-297A-429C-A244-13905FFB599B}" destId="{70A80981-A9D3-4D53-AAC0-D51C688CBED9}" srcOrd="16" destOrd="0" presId="urn:microsoft.com/office/officeart/2008/layout/PictureStrips"/>
    <dgm:cxn modelId="{ABFE1E93-7684-4C92-A45A-C28B6780D321}" type="presParOf" srcId="{70A80981-A9D3-4D53-AAC0-D51C688CBED9}" destId="{80722BD7-D895-481F-B705-2FD91CAAE90D}" srcOrd="0" destOrd="0" presId="urn:microsoft.com/office/officeart/2008/layout/PictureStrips"/>
    <dgm:cxn modelId="{E53E37E1-A4AC-4D1F-9330-5AEC6D1A5246}" type="presParOf" srcId="{70A80981-A9D3-4D53-AAC0-D51C688CBED9}" destId="{FD42374F-796B-460A-87FC-6FA213E66054}" srcOrd="1" destOrd="0" presId="urn:microsoft.com/office/officeart/2008/layout/PictureStrips"/>
    <dgm:cxn modelId="{F4FF0503-4879-4C11-8BEB-D539A5048422}" type="presParOf" srcId="{C55B15B8-297A-429C-A244-13905FFB599B}" destId="{422A64E0-F6FE-48DC-A22B-D01AEED66F32}" srcOrd="17" destOrd="0" presId="urn:microsoft.com/office/officeart/2008/layout/PictureStrips"/>
    <dgm:cxn modelId="{B3E4E86F-0483-42CA-A2DA-677547A243E5}" type="presParOf" srcId="{C55B15B8-297A-429C-A244-13905FFB599B}" destId="{86570417-D3FB-403A-ACAD-2A46C5FC51E7}" srcOrd="18" destOrd="0" presId="urn:microsoft.com/office/officeart/2008/layout/PictureStrips"/>
    <dgm:cxn modelId="{A3E8B364-01FD-4908-ACEC-8F3DC767973A}" type="presParOf" srcId="{86570417-D3FB-403A-ACAD-2A46C5FC51E7}" destId="{BA32A7C3-D5BC-4E08-AC74-69D52F9C625B}" srcOrd="0" destOrd="0" presId="urn:microsoft.com/office/officeart/2008/layout/PictureStrips"/>
    <dgm:cxn modelId="{F0B52E75-837C-4957-8750-BA53C03844CF}" type="presParOf" srcId="{86570417-D3FB-403A-ACAD-2A46C5FC51E7}" destId="{F2CA77E7-49DE-45A6-9AA5-4A36468985A8}" srcOrd="1" destOrd="0" presId="urn:microsoft.com/office/officeart/2008/layout/PictureStrips"/>
    <dgm:cxn modelId="{5143177E-EE5F-4426-A800-181AFE6FA7D4}" type="presParOf" srcId="{C55B15B8-297A-429C-A244-13905FFB599B}" destId="{02C8EEE7-DCA6-4E8F-82F3-2133633E5859}" srcOrd="19" destOrd="0" presId="urn:microsoft.com/office/officeart/2008/layout/PictureStrips"/>
    <dgm:cxn modelId="{77642B65-F15D-4974-8D87-BDFFF437BD90}" type="presParOf" srcId="{C55B15B8-297A-429C-A244-13905FFB599B}" destId="{9B3CCA39-940C-4FAC-8385-CA7D73D6B9B0}" srcOrd="20" destOrd="0" presId="urn:microsoft.com/office/officeart/2008/layout/PictureStrips"/>
    <dgm:cxn modelId="{4DC914C5-A87F-4E6B-843A-81037E537CF0}" type="presParOf" srcId="{9B3CCA39-940C-4FAC-8385-CA7D73D6B9B0}" destId="{65532EDD-8E4A-4207-8715-57C0A243E738}" srcOrd="0" destOrd="0" presId="urn:microsoft.com/office/officeart/2008/layout/PictureStrips"/>
    <dgm:cxn modelId="{4F784AD1-045F-48B6-9543-C8A1EE0DE320}" type="presParOf" srcId="{9B3CCA39-940C-4FAC-8385-CA7D73D6B9B0}" destId="{C7E7670F-F4E6-4937-B67D-40AF0250134E}" srcOrd="1" destOrd="0" presId="urn:microsoft.com/office/officeart/2008/layout/PictureStrips"/>
    <dgm:cxn modelId="{52D4F1FF-6049-46FE-8720-383B18C46756}" type="presParOf" srcId="{C55B15B8-297A-429C-A244-13905FFB599B}" destId="{B0292652-056A-4470-8198-32462A47B466}" srcOrd="21" destOrd="0" presId="urn:microsoft.com/office/officeart/2008/layout/PictureStrips"/>
    <dgm:cxn modelId="{7B8F6DF0-9B07-4C56-8BE7-D113589B63B3}" type="presParOf" srcId="{C55B15B8-297A-429C-A244-13905FFB599B}" destId="{63F7D991-E801-45A0-B669-41B38AC241F3}" srcOrd="22" destOrd="0" presId="urn:microsoft.com/office/officeart/2008/layout/PictureStrips"/>
    <dgm:cxn modelId="{CF4BC0F9-D1FF-4E03-B6D2-45A72B9917F2}" type="presParOf" srcId="{63F7D991-E801-45A0-B669-41B38AC241F3}" destId="{B59C04AC-CB3F-4135-AE76-3CD9855C7B87}" srcOrd="0" destOrd="0" presId="urn:microsoft.com/office/officeart/2008/layout/PictureStrips"/>
    <dgm:cxn modelId="{358C5DFC-EAFF-4B32-8A65-DF09AB97D61C}" type="presParOf" srcId="{63F7D991-E801-45A0-B669-41B38AC241F3}" destId="{DA48C7BB-2466-4BB9-A049-4F733E13FBA7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496EFB-5E92-4A33-8887-847E51287436}">
      <dsp:nvSpPr>
        <dsp:cNvPr id="0" name=""/>
        <dsp:cNvSpPr/>
      </dsp:nvSpPr>
      <dsp:spPr>
        <a:xfrm>
          <a:off x="4411872" y="843951"/>
          <a:ext cx="2435805" cy="3864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3325"/>
              </a:lnTo>
              <a:lnTo>
                <a:pt x="2435805" y="263325"/>
              </a:lnTo>
              <a:lnTo>
                <a:pt x="2435805" y="38640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2BDC25-15D8-41B4-B73D-314B28E9D288}">
      <dsp:nvSpPr>
        <dsp:cNvPr id="0" name=""/>
        <dsp:cNvSpPr/>
      </dsp:nvSpPr>
      <dsp:spPr>
        <a:xfrm>
          <a:off x="4411872" y="843951"/>
          <a:ext cx="811935" cy="3864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3325"/>
              </a:lnTo>
              <a:lnTo>
                <a:pt x="811935" y="263325"/>
              </a:lnTo>
              <a:lnTo>
                <a:pt x="811935" y="38640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D022DAF-F094-4E85-A1B2-7201A249CEC2}">
      <dsp:nvSpPr>
        <dsp:cNvPr id="0" name=""/>
        <dsp:cNvSpPr/>
      </dsp:nvSpPr>
      <dsp:spPr>
        <a:xfrm>
          <a:off x="3599937" y="843951"/>
          <a:ext cx="811935" cy="386407"/>
        </a:xfrm>
        <a:custGeom>
          <a:avLst/>
          <a:gdLst/>
          <a:ahLst/>
          <a:cxnLst/>
          <a:rect l="0" t="0" r="0" b="0"/>
          <a:pathLst>
            <a:path>
              <a:moveTo>
                <a:pt x="811935" y="0"/>
              </a:moveTo>
              <a:lnTo>
                <a:pt x="811935" y="263325"/>
              </a:lnTo>
              <a:lnTo>
                <a:pt x="0" y="263325"/>
              </a:lnTo>
              <a:lnTo>
                <a:pt x="0" y="38640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105162-A9B2-4324-8620-178E751D108C}">
      <dsp:nvSpPr>
        <dsp:cNvPr id="0" name=""/>
        <dsp:cNvSpPr/>
      </dsp:nvSpPr>
      <dsp:spPr>
        <a:xfrm>
          <a:off x="1976066" y="843951"/>
          <a:ext cx="2435805" cy="386407"/>
        </a:xfrm>
        <a:custGeom>
          <a:avLst/>
          <a:gdLst/>
          <a:ahLst/>
          <a:cxnLst/>
          <a:rect l="0" t="0" r="0" b="0"/>
          <a:pathLst>
            <a:path>
              <a:moveTo>
                <a:pt x="2435805" y="0"/>
              </a:moveTo>
              <a:lnTo>
                <a:pt x="2435805" y="263325"/>
              </a:lnTo>
              <a:lnTo>
                <a:pt x="0" y="263325"/>
              </a:lnTo>
              <a:lnTo>
                <a:pt x="0" y="38640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7590229-363F-4548-AF90-10DE123217F6}">
      <dsp:nvSpPr>
        <dsp:cNvPr id="0" name=""/>
        <dsp:cNvSpPr/>
      </dsp:nvSpPr>
      <dsp:spPr>
        <a:xfrm>
          <a:off x="3747562" y="277"/>
          <a:ext cx="1328621" cy="84367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2279B6-B7A3-47AB-9DC8-49020C06EE42}">
      <dsp:nvSpPr>
        <dsp:cNvPr id="0" name=""/>
        <dsp:cNvSpPr/>
      </dsp:nvSpPr>
      <dsp:spPr>
        <a:xfrm>
          <a:off x="3895186" y="140520"/>
          <a:ext cx="1328621" cy="84367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>
              <a:solidFill>
                <a:srgbClr val="FF0000"/>
              </a:solidFill>
            </a:rPr>
            <a:t>38 212 </a:t>
          </a:r>
          <a:r>
            <a:rPr lang="ru-RU" sz="1300" kern="1200" dirty="0" smtClean="0"/>
            <a:t>обращений</a:t>
          </a:r>
          <a:endParaRPr lang="ru-RU" sz="1300" kern="1200" dirty="0"/>
        </a:p>
      </dsp:txBody>
      <dsp:txXfrm>
        <a:off x="3919896" y="165230"/>
        <a:ext cx="1279201" cy="794254"/>
      </dsp:txXfrm>
    </dsp:sp>
    <dsp:sp modelId="{B86CFFA5-4CBA-43F3-B2E8-5D798B027A1F}">
      <dsp:nvSpPr>
        <dsp:cNvPr id="0" name=""/>
        <dsp:cNvSpPr/>
      </dsp:nvSpPr>
      <dsp:spPr>
        <a:xfrm>
          <a:off x="1311756" y="1230359"/>
          <a:ext cx="1328621" cy="84367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06E3C7-E654-49A9-86F2-FC5EC7777A88}">
      <dsp:nvSpPr>
        <dsp:cNvPr id="0" name=""/>
        <dsp:cNvSpPr/>
      </dsp:nvSpPr>
      <dsp:spPr>
        <a:xfrm>
          <a:off x="1459380" y="1370602"/>
          <a:ext cx="1328621" cy="84367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Решено положительно 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/>
            <a:t>4 076</a:t>
          </a:r>
          <a:endParaRPr lang="ru-RU" sz="1300" b="1" kern="1200" dirty="0"/>
        </a:p>
      </dsp:txBody>
      <dsp:txXfrm>
        <a:off x="1484090" y="1395312"/>
        <a:ext cx="1279201" cy="794254"/>
      </dsp:txXfrm>
    </dsp:sp>
    <dsp:sp modelId="{7B326E4B-35FF-4FF9-B6E5-84AA48CC864E}">
      <dsp:nvSpPr>
        <dsp:cNvPr id="0" name=""/>
        <dsp:cNvSpPr/>
      </dsp:nvSpPr>
      <dsp:spPr>
        <a:xfrm>
          <a:off x="2935626" y="1230359"/>
          <a:ext cx="1328621" cy="84367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F14DBFB-EFC2-4CEB-87BC-E024BEDA3C4E}">
      <dsp:nvSpPr>
        <dsp:cNvPr id="0" name=""/>
        <dsp:cNvSpPr/>
      </dsp:nvSpPr>
      <dsp:spPr>
        <a:xfrm>
          <a:off x="3083251" y="1370602"/>
          <a:ext cx="1328621" cy="84367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Направлено 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по компетенции </a:t>
          </a:r>
          <a:r>
            <a:rPr lang="ru-RU" sz="1300" b="1" kern="1200" dirty="0" smtClean="0"/>
            <a:t>1 012</a:t>
          </a:r>
          <a:endParaRPr lang="ru-RU" sz="1300" b="1" kern="1200" dirty="0"/>
        </a:p>
      </dsp:txBody>
      <dsp:txXfrm>
        <a:off x="3107961" y="1395312"/>
        <a:ext cx="1279201" cy="794254"/>
      </dsp:txXfrm>
    </dsp:sp>
    <dsp:sp modelId="{6457237C-BF2B-4CD4-8C72-27DFB845FC17}">
      <dsp:nvSpPr>
        <dsp:cNvPr id="0" name=""/>
        <dsp:cNvSpPr/>
      </dsp:nvSpPr>
      <dsp:spPr>
        <a:xfrm>
          <a:off x="4559497" y="1230359"/>
          <a:ext cx="1328621" cy="84367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0F75381-F570-425E-88C7-0CCD14DB9373}">
      <dsp:nvSpPr>
        <dsp:cNvPr id="0" name=""/>
        <dsp:cNvSpPr/>
      </dsp:nvSpPr>
      <dsp:spPr>
        <a:xfrm>
          <a:off x="4707121" y="1370602"/>
          <a:ext cx="1328621" cy="84367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Даны разъяснения 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/>
            <a:t>32 674</a:t>
          </a:r>
          <a:endParaRPr lang="ru-RU" sz="1300" b="1" kern="1200" dirty="0"/>
        </a:p>
      </dsp:txBody>
      <dsp:txXfrm>
        <a:off x="4731831" y="1395312"/>
        <a:ext cx="1279201" cy="794254"/>
      </dsp:txXfrm>
    </dsp:sp>
    <dsp:sp modelId="{3FF7FB8D-EB6F-4A4F-A7B7-ADBB696E7F35}">
      <dsp:nvSpPr>
        <dsp:cNvPr id="0" name=""/>
        <dsp:cNvSpPr/>
      </dsp:nvSpPr>
      <dsp:spPr>
        <a:xfrm>
          <a:off x="6183367" y="1230359"/>
          <a:ext cx="1328621" cy="84367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CDFA7A1-6CB5-46C6-BADB-7AD7A2DAFE6C}">
      <dsp:nvSpPr>
        <dsp:cNvPr id="0" name=""/>
        <dsp:cNvSpPr/>
      </dsp:nvSpPr>
      <dsp:spPr>
        <a:xfrm>
          <a:off x="6330992" y="1370602"/>
          <a:ext cx="1328621" cy="84367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Принято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к сведению </a:t>
          </a:r>
          <a:r>
            <a:rPr lang="ru-RU" sz="1300" b="1" kern="1200" dirty="0" smtClean="0"/>
            <a:t>450</a:t>
          </a:r>
          <a:endParaRPr lang="ru-RU" sz="1300" b="1" kern="1200" dirty="0"/>
        </a:p>
      </dsp:txBody>
      <dsp:txXfrm>
        <a:off x="6355702" y="1395312"/>
        <a:ext cx="1279201" cy="79425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075B12-9ADC-471F-91BB-98BA7B463448}">
      <dsp:nvSpPr>
        <dsp:cNvPr id="0" name=""/>
        <dsp:cNvSpPr/>
      </dsp:nvSpPr>
      <dsp:spPr>
        <a:xfrm>
          <a:off x="111242" y="522258"/>
          <a:ext cx="2572440" cy="803887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4450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ДЕМОГРАФИЯ</a:t>
          </a:r>
          <a:endParaRPr lang="ru-RU" sz="1800" kern="1200" dirty="0"/>
        </a:p>
      </dsp:txBody>
      <dsp:txXfrm>
        <a:off x="111242" y="522258"/>
        <a:ext cx="2572440" cy="803887"/>
      </dsp:txXfrm>
    </dsp:sp>
    <dsp:sp modelId="{10BB03F6-997E-4CA5-B515-9CF6746C8812}">
      <dsp:nvSpPr>
        <dsp:cNvPr id="0" name=""/>
        <dsp:cNvSpPr/>
      </dsp:nvSpPr>
      <dsp:spPr>
        <a:xfrm>
          <a:off x="4057" y="406141"/>
          <a:ext cx="562721" cy="844082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910BB0-66EE-480A-B065-01D0950B9808}">
      <dsp:nvSpPr>
        <dsp:cNvPr id="0" name=""/>
        <dsp:cNvSpPr/>
      </dsp:nvSpPr>
      <dsp:spPr>
        <a:xfrm>
          <a:off x="2943836" y="522258"/>
          <a:ext cx="2572440" cy="803887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4450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ЖИЛЬЕ И ГОРОДСКАЯ СРЕДА</a:t>
          </a:r>
          <a:endParaRPr lang="ru-RU" sz="1800" kern="1200" dirty="0"/>
        </a:p>
      </dsp:txBody>
      <dsp:txXfrm>
        <a:off x="2943836" y="522258"/>
        <a:ext cx="2572440" cy="803887"/>
      </dsp:txXfrm>
    </dsp:sp>
    <dsp:sp modelId="{0793B3E1-C8A3-4B78-852B-B9AFCDBAAC40}">
      <dsp:nvSpPr>
        <dsp:cNvPr id="0" name=""/>
        <dsp:cNvSpPr/>
      </dsp:nvSpPr>
      <dsp:spPr>
        <a:xfrm>
          <a:off x="2836651" y="406141"/>
          <a:ext cx="562721" cy="844082"/>
        </a:xfrm>
        <a:prstGeom prst="rect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6000" r="-66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7540425-7F6C-4215-8B5E-397645207FF8}">
      <dsp:nvSpPr>
        <dsp:cNvPr id="0" name=""/>
        <dsp:cNvSpPr/>
      </dsp:nvSpPr>
      <dsp:spPr>
        <a:xfrm>
          <a:off x="5776429" y="522258"/>
          <a:ext cx="2572440" cy="803887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44500" tIns="41910" rIns="41910" bIns="41910" numCol="1" spcCol="1270" anchor="ctr" anchorCtr="0">
          <a:noAutofit/>
        </a:bodyPr>
        <a:lstStyle/>
        <a:p>
          <a:pPr lvl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50" kern="1200" dirty="0" smtClean="0"/>
            <a:t>МАЛОЕ И СРЕДНЕЕ ПРЕДПРИНИМАТЕЛЬСТВО И ПОДДЕРЖКА ИНДИВИДУАЛЬНОЙ ПРЕДПРИНИМАТЕЛЬСКОЙ ИНИЦИАТИВЫ</a:t>
          </a:r>
          <a:endParaRPr lang="ru-RU" sz="1050" kern="1200" dirty="0"/>
        </a:p>
      </dsp:txBody>
      <dsp:txXfrm>
        <a:off x="5776429" y="522258"/>
        <a:ext cx="2572440" cy="803887"/>
      </dsp:txXfrm>
    </dsp:sp>
    <dsp:sp modelId="{52E14717-63C8-4017-BA29-EEEB7FBC7BE0}">
      <dsp:nvSpPr>
        <dsp:cNvPr id="0" name=""/>
        <dsp:cNvSpPr/>
      </dsp:nvSpPr>
      <dsp:spPr>
        <a:xfrm>
          <a:off x="5669244" y="406141"/>
          <a:ext cx="562721" cy="844082"/>
        </a:xfrm>
        <a:prstGeom prst="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8000" r="-48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D2840C2-090D-440F-B9E3-95AC1ACF1281}">
      <dsp:nvSpPr>
        <dsp:cNvPr id="0" name=""/>
        <dsp:cNvSpPr/>
      </dsp:nvSpPr>
      <dsp:spPr>
        <a:xfrm>
          <a:off x="111242" y="1534264"/>
          <a:ext cx="2572440" cy="803887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4450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ЗДРАВООХРАНЕНИЕ</a:t>
          </a:r>
          <a:endParaRPr lang="ru-RU" sz="1800" kern="1200" dirty="0"/>
        </a:p>
      </dsp:txBody>
      <dsp:txXfrm>
        <a:off x="111242" y="1534264"/>
        <a:ext cx="2572440" cy="803887"/>
      </dsp:txXfrm>
    </dsp:sp>
    <dsp:sp modelId="{BCBDB4A1-6225-4E46-BEAF-BEDE9E5456BE}">
      <dsp:nvSpPr>
        <dsp:cNvPr id="0" name=""/>
        <dsp:cNvSpPr/>
      </dsp:nvSpPr>
      <dsp:spPr>
        <a:xfrm>
          <a:off x="4057" y="1418146"/>
          <a:ext cx="562721" cy="844082"/>
        </a:xfrm>
        <a:prstGeom prst="rect">
          <a:avLst/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2000" r="-62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0A1CF10-5655-4E50-B6A7-868180584FA8}">
      <dsp:nvSpPr>
        <dsp:cNvPr id="0" name=""/>
        <dsp:cNvSpPr/>
      </dsp:nvSpPr>
      <dsp:spPr>
        <a:xfrm>
          <a:off x="2943836" y="1534264"/>
          <a:ext cx="2572440" cy="803887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4450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БЕЗОПАСНЫЕ И КАЧЕСТВЕННЫЕ АВТОМОБИЛЬНЫЕ ДОРОГИ</a:t>
          </a:r>
          <a:endParaRPr lang="ru-RU" sz="1400" kern="1200" dirty="0"/>
        </a:p>
      </dsp:txBody>
      <dsp:txXfrm>
        <a:off x="2943836" y="1534264"/>
        <a:ext cx="2572440" cy="803887"/>
      </dsp:txXfrm>
    </dsp:sp>
    <dsp:sp modelId="{CF7735F5-FB1E-4C56-A2F0-2216BD773EF6}">
      <dsp:nvSpPr>
        <dsp:cNvPr id="0" name=""/>
        <dsp:cNvSpPr/>
      </dsp:nvSpPr>
      <dsp:spPr>
        <a:xfrm>
          <a:off x="2836651" y="1418146"/>
          <a:ext cx="562721" cy="844082"/>
        </a:xfrm>
        <a:prstGeom prst="rect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CFA43D8-A6FF-444B-8F2D-CD939158EB3E}">
      <dsp:nvSpPr>
        <dsp:cNvPr id="0" name=""/>
        <dsp:cNvSpPr/>
      </dsp:nvSpPr>
      <dsp:spPr>
        <a:xfrm>
          <a:off x="5776429" y="1534264"/>
          <a:ext cx="2572440" cy="803887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44500" tIns="57150" rIns="5715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ПРОИЗВОДИТЕЛЬНОСТЬ ТРУДА И ПОДДЕРЖКА ЗАНЯТОСТИ</a:t>
          </a:r>
          <a:endParaRPr lang="ru-RU" sz="1500" kern="1200" dirty="0"/>
        </a:p>
      </dsp:txBody>
      <dsp:txXfrm>
        <a:off x="5776429" y="1534264"/>
        <a:ext cx="2572440" cy="803887"/>
      </dsp:txXfrm>
    </dsp:sp>
    <dsp:sp modelId="{122EE420-AA05-46AE-80D4-FEABAA3A88B3}">
      <dsp:nvSpPr>
        <dsp:cNvPr id="0" name=""/>
        <dsp:cNvSpPr/>
      </dsp:nvSpPr>
      <dsp:spPr>
        <a:xfrm>
          <a:off x="5669244" y="1418146"/>
          <a:ext cx="562721" cy="844082"/>
        </a:xfrm>
        <a:prstGeom prst="rect">
          <a:avLst/>
        </a:prstGeom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1000" r="-61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6AC522B-0C14-456B-9781-DE571AEFDE18}">
      <dsp:nvSpPr>
        <dsp:cNvPr id="0" name=""/>
        <dsp:cNvSpPr/>
      </dsp:nvSpPr>
      <dsp:spPr>
        <a:xfrm>
          <a:off x="111242" y="2546269"/>
          <a:ext cx="2572440" cy="803887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4450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ОБРАЗОВАНИЕ</a:t>
          </a:r>
          <a:endParaRPr lang="ru-RU" sz="1800" kern="1200" dirty="0"/>
        </a:p>
      </dsp:txBody>
      <dsp:txXfrm>
        <a:off x="111242" y="2546269"/>
        <a:ext cx="2572440" cy="803887"/>
      </dsp:txXfrm>
    </dsp:sp>
    <dsp:sp modelId="{FD31BDBC-C5D4-4601-A4A1-AC6CD1B45786}">
      <dsp:nvSpPr>
        <dsp:cNvPr id="0" name=""/>
        <dsp:cNvSpPr/>
      </dsp:nvSpPr>
      <dsp:spPr>
        <a:xfrm>
          <a:off x="4057" y="2430152"/>
          <a:ext cx="562721" cy="844082"/>
        </a:xfrm>
        <a:prstGeom prst="rect">
          <a:avLst/>
        </a:prstGeom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5000" r="-4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8EBC96A-47A4-4238-8FE3-24FB8443406C}">
      <dsp:nvSpPr>
        <dsp:cNvPr id="0" name=""/>
        <dsp:cNvSpPr/>
      </dsp:nvSpPr>
      <dsp:spPr>
        <a:xfrm>
          <a:off x="2943836" y="2546269"/>
          <a:ext cx="2572440" cy="803887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4450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ЭКОЛОГИЯ</a:t>
          </a:r>
          <a:endParaRPr lang="ru-RU" sz="1800" kern="1200" dirty="0"/>
        </a:p>
      </dsp:txBody>
      <dsp:txXfrm>
        <a:off x="2943836" y="2546269"/>
        <a:ext cx="2572440" cy="803887"/>
      </dsp:txXfrm>
    </dsp:sp>
    <dsp:sp modelId="{B658FBD9-457F-4306-9527-5DF00BED99BD}">
      <dsp:nvSpPr>
        <dsp:cNvPr id="0" name=""/>
        <dsp:cNvSpPr/>
      </dsp:nvSpPr>
      <dsp:spPr>
        <a:xfrm>
          <a:off x="2836651" y="2430152"/>
          <a:ext cx="562721" cy="844082"/>
        </a:xfrm>
        <a:prstGeom prst="rect">
          <a:avLst/>
        </a:prstGeom>
        <a:blipFill>
          <a:blip xmlns:r="http://schemas.openxmlformats.org/officeDocument/2006/relationships"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0" r="-70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0722BD7-D895-481F-B705-2FD91CAAE90D}">
      <dsp:nvSpPr>
        <dsp:cNvPr id="0" name=""/>
        <dsp:cNvSpPr/>
      </dsp:nvSpPr>
      <dsp:spPr>
        <a:xfrm>
          <a:off x="5776429" y="2546269"/>
          <a:ext cx="2572440" cy="803887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4450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МЕЖДУНАРОДНАЯ КООПЕРАЦИЯ И ЭКСПОРТ</a:t>
          </a:r>
          <a:endParaRPr lang="ru-RU" sz="1600" kern="1200" dirty="0"/>
        </a:p>
      </dsp:txBody>
      <dsp:txXfrm>
        <a:off x="5776429" y="2546269"/>
        <a:ext cx="2572440" cy="803887"/>
      </dsp:txXfrm>
    </dsp:sp>
    <dsp:sp modelId="{FD42374F-796B-460A-87FC-6FA213E66054}">
      <dsp:nvSpPr>
        <dsp:cNvPr id="0" name=""/>
        <dsp:cNvSpPr/>
      </dsp:nvSpPr>
      <dsp:spPr>
        <a:xfrm>
          <a:off x="5669244" y="2430152"/>
          <a:ext cx="562721" cy="844082"/>
        </a:xfrm>
        <a:prstGeom prst="rect">
          <a:avLst/>
        </a:prstGeom>
        <a:blipFill>
          <a:blip xmlns:r="http://schemas.openxmlformats.org/officeDocument/2006/relationships"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4000" r="-44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A32A7C3-D5BC-4E08-AC74-69D52F9C625B}">
      <dsp:nvSpPr>
        <dsp:cNvPr id="0" name=""/>
        <dsp:cNvSpPr/>
      </dsp:nvSpPr>
      <dsp:spPr>
        <a:xfrm>
          <a:off x="111242" y="3558274"/>
          <a:ext cx="2572440" cy="803887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4450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КУЛЬТУРА</a:t>
          </a:r>
          <a:endParaRPr lang="ru-RU" sz="1800" kern="1200" dirty="0"/>
        </a:p>
      </dsp:txBody>
      <dsp:txXfrm>
        <a:off x="111242" y="3558274"/>
        <a:ext cx="2572440" cy="803887"/>
      </dsp:txXfrm>
    </dsp:sp>
    <dsp:sp modelId="{F2CA77E7-49DE-45A6-9AA5-4A36468985A8}">
      <dsp:nvSpPr>
        <dsp:cNvPr id="0" name=""/>
        <dsp:cNvSpPr/>
      </dsp:nvSpPr>
      <dsp:spPr>
        <a:xfrm>
          <a:off x="4057" y="3442157"/>
          <a:ext cx="562721" cy="844082"/>
        </a:xfrm>
        <a:prstGeom prst="rect">
          <a:avLst/>
        </a:prstGeom>
        <a:blipFill>
          <a:blip xmlns:r="http://schemas.openxmlformats.org/officeDocument/2006/relationships"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8000" r="-48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5532EDD-8E4A-4207-8715-57C0A243E738}">
      <dsp:nvSpPr>
        <dsp:cNvPr id="0" name=""/>
        <dsp:cNvSpPr/>
      </dsp:nvSpPr>
      <dsp:spPr>
        <a:xfrm>
          <a:off x="2943836" y="3558274"/>
          <a:ext cx="2572440" cy="803887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4450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ЦИФРОВАЯ ЭКОНОМИКА</a:t>
          </a:r>
          <a:endParaRPr lang="ru-RU" sz="1800" kern="1200" dirty="0"/>
        </a:p>
      </dsp:txBody>
      <dsp:txXfrm>
        <a:off x="2943836" y="3558274"/>
        <a:ext cx="2572440" cy="803887"/>
      </dsp:txXfrm>
    </dsp:sp>
    <dsp:sp modelId="{C7E7670F-F4E6-4937-B67D-40AF0250134E}">
      <dsp:nvSpPr>
        <dsp:cNvPr id="0" name=""/>
        <dsp:cNvSpPr/>
      </dsp:nvSpPr>
      <dsp:spPr>
        <a:xfrm>
          <a:off x="2836651" y="3442157"/>
          <a:ext cx="562721" cy="844082"/>
        </a:xfrm>
        <a:prstGeom prst="rect">
          <a:avLst/>
        </a:prstGeom>
        <a:blipFill>
          <a:blip xmlns:r="http://schemas.openxmlformats.org/officeDocument/2006/relationships"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3000" r="-83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59C04AC-CB3F-4135-AE76-3CD9855C7B87}">
      <dsp:nvSpPr>
        <dsp:cNvPr id="0" name=""/>
        <dsp:cNvSpPr/>
      </dsp:nvSpPr>
      <dsp:spPr>
        <a:xfrm>
          <a:off x="5776429" y="3558274"/>
          <a:ext cx="2572440" cy="803887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4450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НАУКА</a:t>
          </a:r>
          <a:endParaRPr lang="ru-RU" sz="1800" kern="1200" dirty="0"/>
        </a:p>
      </dsp:txBody>
      <dsp:txXfrm>
        <a:off x="5776429" y="3558274"/>
        <a:ext cx="2572440" cy="803887"/>
      </dsp:txXfrm>
    </dsp:sp>
    <dsp:sp modelId="{DA48C7BB-2466-4BB9-A049-4F733E13FBA7}">
      <dsp:nvSpPr>
        <dsp:cNvPr id="0" name=""/>
        <dsp:cNvSpPr/>
      </dsp:nvSpPr>
      <dsp:spPr>
        <a:xfrm>
          <a:off x="5669244" y="3442157"/>
          <a:ext cx="562721" cy="844082"/>
        </a:xfrm>
        <a:prstGeom prst="rect">
          <a:avLst/>
        </a:prstGeom>
        <a:blipFill>
          <a:blip xmlns:r="http://schemas.openxmlformats.org/officeDocument/2006/relationships"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5000" r="-6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image" Target="../media/image34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0870CA-8959-4551-B6C2-B81EEFE37086}" type="datetimeFigureOut">
              <a:rPr lang="ru-RU" smtClean="0"/>
              <a:pPr/>
              <a:t>28.05.2019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E1B5C3-F754-4F4B-BA81-ADAB1FA050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17824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66813" y="1241425"/>
            <a:ext cx="4464050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44A5AE-73BE-4648-8147-8F12A17C04A4}" type="slidenum">
              <a:rPr lang="ru-RU" smtClean="0"/>
              <a:pPr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821732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F4A118-749C-4BF7-A3E8-5E51AFBC434F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37499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A0120B-620D-4587-A7A4-229768F74A89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1907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A0120B-620D-4587-A7A4-229768F74A89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50420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F4A118-749C-4BF7-A3E8-5E51AFBC434F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34167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FF4EC-C705-4C70-A647-45B5ED1D9A26}" type="datetimeFigureOut">
              <a:rPr lang="ru-RU" smtClean="0"/>
              <a:pPr/>
              <a:t>28.05.2019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6FCCF-DDAA-4217-A10A-79E854B8DC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FF4EC-C705-4C70-A647-45B5ED1D9A26}" type="datetimeFigureOut">
              <a:rPr lang="ru-RU" smtClean="0"/>
              <a:pPr/>
              <a:t>28.05.2019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6FCCF-DDAA-4217-A10A-79E854B8DC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FF4EC-C705-4C70-A647-45B5ED1D9A26}" type="datetimeFigureOut">
              <a:rPr lang="ru-RU" smtClean="0"/>
              <a:pPr/>
              <a:t>28.05.2019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6FCCF-DDAA-4217-A10A-79E854B8DC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FF4EC-C705-4C70-A647-45B5ED1D9A26}" type="datetimeFigureOut">
              <a:rPr lang="ru-RU" smtClean="0"/>
              <a:pPr/>
              <a:t>28.05.2019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6FCCF-DDAA-4217-A10A-79E854B8DC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FF4EC-C705-4C70-A647-45B5ED1D9A26}" type="datetimeFigureOut">
              <a:rPr lang="ru-RU" smtClean="0"/>
              <a:pPr/>
              <a:t>28.05.2019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6FCCF-DDAA-4217-A10A-79E854B8DC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FF4EC-C705-4C70-A647-45B5ED1D9A26}" type="datetimeFigureOut">
              <a:rPr lang="ru-RU" smtClean="0"/>
              <a:pPr/>
              <a:t>28.05.2019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6FCCF-DDAA-4217-A10A-79E854B8DC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FF4EC-C705-4C70-A647-45B5ED1D9A26}" type="datetimeFigureOut">
              <a:rPr lang="ru-RU" smtClean="0"/>
              <a:pPr/>
              <a:t>28.05.2019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6FCCF-DDAA-4217-A10A-79E854B8DC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FF4EC-C705-4C70-A647-45B5ED1D9A26}" type="datetimeFigureOut">
              <a:rPr lang="ru-RU" smtClean="0"/>
              <a:pPr/>
              <a:t>28.05.2019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6FCCF-DDAA-4217-A10A-79E854B8DC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FF4EC-C705-4C70-A647-45B5ED1D9A26}" type="datetimeFigureOut">
              <a:rPr lang="ru-RU" smtClean="0"/>
              <a:pPr/>
              <a:t>28.05.2019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6FCCF-DDAA-4217-A10A-79E854B8DC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FF4EC-C705-4C70-A647-45B5ED1D9A26}" type="datetimeFigureOut">
              <a:rPr lang="ru-RU" smtClean="0"/>
              <a:pPr/>
              <a:t>28.05.2019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6FCCF-DDAA-4217-A10A-79E854B8DC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FF4EC-C705-4C70-A647-45B5ED1D9A26}" type="datetimeFigureOut">
              <a:rPr lang="ru-RU" smtClean="0"/>
              <a:pPr/>
              <a:t>28.05.2019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6FCCF-DDAA-4217-A10A-79E854B8DC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2FF4EC-C705-4C70-A647-45B5ED1D9A26}" type="datetimeFigureOut">
              <a:rPr lang="ru-RU" smtClean="0"/>
              <a:pPr/>
              <a:t>28.05.2019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E6FCCF-DDAA-4217-A10A-79E854B8DCE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13" Type="http://schemas.openxmlformats.org/officeDocument/2006/relationships/image" Target="../media/image40.jpeg"/><Relationship Id="rId18" Type="http://schemas.openxmlformats.org/officeDocument/2006/relationships/oleObject" Target="../embeddings/Microsoft_Excel_97-2003_Worksheet2.xls"/><Relationship Id="rId3" Type="http://schemas.openxmlformats.org/officeDocument/2006/relationships/image" Target="../media/image36.jpeg"/><Relationship Id="rId7" Type="http://schemas.openxmlformats.org/officeDocument/2006/relationships/diagramLayout" Target="../diagrams/layout1.xml"/><Relationship Id="rId12" Type="http://schemas.openxmlformats.org/officeDocument/2006/relationships/image" Target="../media/image39.png"/><Relationship Id="rId17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4.png"/><Relationship Id="rId1" Type="http://schemas.openxmlformats.org/officeDocument/2006/relationships/vmlDrawing" Target="../drawings/vmlDrawing1.vml"/><Relationship Id="rId6" Type="http://schemas.openxmlformats.org/officeDocument/2006/relationships/diagramData" Target="../diagrams/data1.xml"/><Relationship Id="rId11" Type="http://schemas.openxmlformats.org/officeDocument/2006/relationships/image" Target="../media/image38.png"/><Relationship Id="rId5" Type="http://schemas.openxmlformats.org/officeDocument/2006/relationships/image" Target="../media/image2.png"/><Relationship Id="rId15" Type="http://schemas.openxmlformats.org/officeDocument/2006/relationships/oleObject" Target="../embeddings/Microsoft_Excel_97-2003_Worksheet1.xls"/><Relationship Id="rId10" Type="http://schemas.microsoft.com/office/2007/relationships/diagramDrawing" Target="../diagrams/drawing1.xml"/><Relationship Id="rId19" Type="http://schemas.openxmlformats.org/officeDocument/2006/relationships/image" Target="../media/image35.png"/><Relationship Id="rId4" Type="http://schemas.openxmlformats.org/officeDocument/2006/relationships/image" Target="../media/image37.jpeg"/><Relationship Id="rId9" Type="http://schemas.openxmlformats.org/officeDocument/2006/relationships/diagramColors" Target="../diagrams/colors1.xml"/><Relationship Id="rId14" Type="http://schemas.openxmlformats.org/officeDocument/2006/relationships/oleObject" Target="../embeddings/oleObject1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1.png"/><Relationship Id="rId5" Type="http://schemas.openxmlformats.org/officeDocument/2006/relationships/oleObject" Target="../embeddings/Microsoft_Excel_97-2003_Worksheet3.xls"/><Relationship Id="rId4" Type="http://schemas.openxmlformats.org/officeDocument/2006/relationships/oleObject" Target="../embeddings/oleObject3.bin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openxmlformats.org/officeDocument/2006/relationships/image" Target="../media/image15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12" Type="http://schemas.openxmlformats.org/officeDocument/2006/relationships/image" Target="../media/image14.jpeg"/><Relationship Id="rId17" Type="http://schemas.openxmlformats.org/officeDocument/2006/relationships/image" Target="../media/image19.jpeg"/><Relationship Id="rId2" Type="http://schemas.openxmlformats.org/officeDocument/2006/relationships/image" Target="../media/image4.jpeg"/><Relationship Id="rId16" Type="http://schemas.openxmlformats.org/officeDocument/2006/relationships/image" Target="../media/image18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11" Type="http://schemas.openxmlformats.org/officeDocument/2006/relationships/image" Target="../media/image13.jpeg"/><Relationship Id="rId5" Type="http://schemas.openxmlformats.org/officeDocument/2006/relationships/image" Target="../media/image7.jpeg"/><Relationship Id="rId15" Type="http://schemas.openxmlformats.org/officeDocument/2006/relationships/image" Target="../media/image17.jpeg"/><Relationship Id="rId10" Type="http://schemas.openxmlformats.org/officeDocument/2006/relationships/image" Target="../media/image12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Relationship Id="rId14" Type="http://schemas.openxmlformats.org/officeDocument/2006/relationships/image" Target="../media/image1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.png"/><Relationship Id="rId7" Type="http://schemas.openxmlformats.org/officeDocument/2006/relationships/image" Target="../media/image2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C:\Users\user\Desktop\11234354-0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41943"/>
            <a:ext cx="9144001" cy="5171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0" y="5443948"/>
            <a:ext cx="9143999" cy="1414051"/>
          </a:xfrm>
          <a:prstGeom prst="rect">
            <a:avLst/>
          </a:prstGeom>
          <a:gradFill flip="none" rotWithShape="1">
            <a:gsLst>
              <a:gs pos="15000">
                <a:schemeClr val="bg1"/>
              </a:gs>
              <a:gs pos="98000">
                <a:schemeClr val="bg1">
                  <a:lumMod val="85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2" descr="C:\Users\ПЕТРО\Desktop\0_119219_f7bd7e43_orig.png"/>
          <p:cNvPicPr>
            <a:picLocks noChangeAspect="1" noChangeArrowheads="1"/>
          </p:cNvPicPr>
          <p:nvPr/>
        </p:nvPicPr>
        <p:blipFill rotWithShape="1"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3727" t="34764" b="6632"/>
          <a:stretch/>
        </p:blipFill>
        <p:spPr bwMode="auto">
          <a:xfrm rot="16200000">
            <a:off x="5888451" y="3602450"/>
            <a:ext cx="2780928" cy="3730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-1" y="633462"/>
            <a:ext cx="9143999" cy="1191304"/>
          </a:xfrm>
          <a:prstGeom prst="rect">
            <a:avLst/>
          </a:prstGeom>
          <a:gradFill flip="none" rotWithShape="1">
            <a:gsLst>
              <a:gs pos="15000">
                <a:schemeClr val="bg1"/>
              </a:gs>
              <a:gs pos="98000">
                <a:schemeClr val="bg1">
                  <a:lumMod val="85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00643" y="633462"/>
            <a:ext cx="1479069" cy="164341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3419872" y="5085184"/>
            <a:ext cx="5724128" cy="15121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2267744" y="777478"/>
            <a:ext cx="43924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700" b="1" dirty="0" smtClean="0">
                <a:solidFill>
                  <a:srgbClr val="376092"/>
                </a:solidFill>
                <a:latin typeface="Georgia" panose="02040502050405020303" pitchFamily="18" charset="0"/>
              </a:rPr>
              <a:t>Администрация</a:t>
            </a:r>
            <a:r>
              <a:rPr lang="ru-RU" sz="2700" dirty="0" smtClean="0">
                <a:solidFill>
                  <a:srgbClr val="376092"/>
                </a:solidFill>
                <a:latin typeface="Georgia" panose="02040502050405020303" pitchFamily="18" charset="0"/>
              </a:rPr>
              <a:t> </a:t>
            </a:r>
          </a:p>
          <a:p>
            <a:r>
              <a:rPr lang="ru-RU" sz="2500" dirty="0" smtClean="0">
                <a:solidFill>
                  <a:srgbClr val="376092"/>
                </a:solidFill>
                <a:latin typeface="Georgia" panose="02040502050405020303" pitchFamily="18" charset="0"/>
              </a:rPr>
              <a:t>городского округа Тольятти</a:t>
            </a:r>
            <a:endParaRPr lang="ru-RU" sz="2500" dirty="0">
              <a:solidFill>
                <a:srgbClr val="376092"/>
              </a:solidFill>
              <a:latin typeface="Georgia" panose="02040502050405020303" pitchFamily="18" charset="0"/>
            </a:endParaRPr>
          </a:p>
        </p:txBody>
      </p:sp>
      <p:pic>
        <p:nvPicPr>
          <p:cNvPr id="12" name="Picture 5" descr="C:\Users\ПЕТРО\Desktop\Герб тольятти мал-0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327" y="883039"/>
            <a:ext cx="1037699" cy="1264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827584" y="2276872"/>
            <a:ext cx="7128792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 sz="1600" b="0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sz="3600" b="1" dirty="0" smtClean="0">
                <a:solidFill>
                  <a:srgbClr val="005DA2"/>
                </a:solidFill>
                <a:latin typeface="Times New Roman" pitchFamily="18" charset="0"/>
                <a:cs typeface="Times New Roman" pitchFamily="18" charset="0"/>
              </a:rPr>
              <a:t>ПУБЛИЧНЫЙ ОТЧЕТ </a:t>
            </a:r>
          </a:p>
          <a:p>
            <a:pPr algn="ctr">
              <a:defRPr sz="1600" b="0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sz="3600" b="1" dirty="0" smtClean="0">
                <a:solidFill>
                  <a:srgbClr val="005DA2"/>
                </a:solidFill>
                <a:latin typeface="Times New Roman" pitchFamily="18" charset="0"/>
                <a:cs typeface="Times New Roman" pitchFamily="18" charset="0"/>
              </a:rPr>
              <a:t>ГЛАВЫ ГОРОДСКОГО ОКРУГА ТОЛЬЯТТИ</a:t>
            </a:r>
          </a:p>
          <a:p>
            <a:pPr algn="ctr">
              <a:defRPr sz="1600" b="0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endParaRPr lang="ru-RU" b="1" dirty="0" smtClean="0">
              <a:solidFill>
                <a:srgbClr val="005DA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 sz="1600" b="0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endParaRPr lang="ru-RU" b="1" dirty="0" smtClean="0">
              <a:solidFill>
                <a:srgbClr val="005DA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 sz="1600" b="0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sz="3600" b="1" dirty="0" smtClean="0">
                <a:solidFill>
                  <a:srgbClr val="005DA2"/>
                </a:solidFill>
                <a:latin typeface="Times New Roman" pitchFamily="18" charset="0"/>
                <a:cs typeface="Times New Roman" pitchFamily="18" charset="0"/>
              </a:rPr>
              <a:t>ЗА 2018 ГОД</a:t>
            </a:r>
            <a:endParaRPr lang="ru-RU" sz="3600" b="1" dirty="0">
              <a:solidFill>
                <a:srgbClr val="005DA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6941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Рисунок 20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/>
          </a:blip>
          <a:stretch>
            <a:fillRect/>
          </a:stretch>
        </p:blipFill>
        <p:spPr>
          <a:xfrm>
            <a:off x="6156176" y="1178304"/>
            <a:ext cx="2925033" cy="2193775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0" y="5084763"/>
            <a:ext cx="9144000" cy="1773237"/>
          </a:xfrm>
          <a:prstGeom prst="rect">
            <a:avLst/>
          </a:prstGeom>
          <a:gradFill flip="none" rotWithShape="1">
            <a:gsLst>
              <a:gs pos="15000">
                <a:schemeClr val="bg1"/>
              </a:gs>
              <a:gs pos="98000">
                <a:schemeClr val="bg1">
                  <a:lumMod val="85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5" name="Picture 2" descr="C:\Users\ПЕТРО\Desktop\0_119219_f7bd7e43_orig.png"/>
          <p:cNvPicPr>
            <a:picLocks noChangeAspect="1" noChangeArrowheads="1"/>
          </p:cNvPicPr>
          <p:nvPr/>
        </p:nvPicPr>
        <p:blipFill rotWithShape="1"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/>
          </a:blip>
          <a:srcRect l="43727" t="34764" b="6632"/>
          <a:stretch/>
        </p:blipFill>
        <p:spPr bwMode="auto">
          <a:xfrm rot="16200000">
            <a:off x="5888451" y="3602450"/>
            <a:ext cx="2780928" cy="3730171"/>
          </a:xfrm>
          <a:prstGeom prst="rect">
            <a:avLst/>
          </a:prstGeom>
          <a:noFill/>
          <a:extLst/>
        </p:spPr>
      </p:pic>
      <p:sp>
        <p:nvSpPr>
          <p:cNvPr id="4" name="Прямоугольник 3"/>
          <p:cNvSpPr/>
          <p:nvPr/>
        </p:nvSpPr>
        <p:spPr>
          <a:xfrm>
            <a:off x="0" y="609600"/>
            <a:ext cx="9144000" cy="517525"/>
          </a:xfrm>
          <a:prstGeom prst="rect">
            <a:avLst/>
          </a:prstGeom>
          <a:gradFill flip="none" rotWithShape="1">
            <a:gsLst>
              <a:gs pos="15000">
                <a:schemeClr val="bg1"/>
              </a:gs>
              <a:gs pos="98000">
                <a:schemeClr val="bg1">
                  <a:lumMod val="85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467544" y="409461"/>
            <a:ext cx="826704" cy="91856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674688" y="514350"/>
            <a:ext cx="504825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bg1">
                    <a:lumMod val="50000"/>
                  </a:schemeClr>
                </a:solidFill>
                <a:latin typeface="Georgia" panose="02040502050405020303" pitchFamily="18" charset="0"/>
              </a:rPr>
              <a:t>9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285875" y="357188"/>
            <a:ext cx="7858125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bg1">
                    <a:lumMod val="50000"/>
                  </a:schemeClr>
                </a:solidFill>
                <a:latin typeface="Georgia" panose="02040502050405020303" pitchFamily="18" charset="0"/>
              </a:rPr>
              <a:t>ВЗАИМОДЕЙСТВИЕ </a:t>
            </a:r>
            <a:r>
              <a:rPr lang="ru-RU" sz="2400" b="1" dirty="0">
                <a:solidFill>
                  <a:schemeClr val="bg1">
                    <a:lumMod val="50000"/>
                  </a:schemeClr>
                </a:solidFill>
                <a:latin typeface="Georgia" panose="02040502050405020303" pitchFamily="18" charset="0"/>
              </a:rPr>
              <a:t>С ОБЩЕСТВЕННОСТЬЮ</a:t>
            </a:r>
            <a:endParaRPr lang="ru-RU" sz="2400" b="1" dirty="0">
              <a:latin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257675" y="2246313"/>
            <a:ext cx="4886325" cy="6461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Финансовое обеспечение – </a:t>
            </a:r>
            <a:r>
              <a:rPr lang="ru-RU" b="1" dirty="0"/>
              <a:t>66 869,0 тыс. руб</a:t>
            </a:r>
            <a:r>
              <a:rPr lang="ru-RU" dirty="0"/>
              <a:t>., </a:t>
            </a:r>
            <a:endParaRPr lang="en-US" dirty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в </a:t>
            </a:r>
            <a:r>
              <a:rPr lang="ru-RU" dirty="0" err="1"/>
              <a:t>т.ч</a:t>
            </a:r>
            <a:r>
              <a:rPr lang="ru-RU" dirty="0"/>
              <a:t>. субсидии СОНКО – </a:t>
            </a:r>
            <a:r>
              <a:rPr lang="ru-RU" b="1" dirty="0"/>
              <a:t>29 205 тыс. </a:t>
            </a:r>
            <a:r>
              <a:rPr lang="ru-RU" b="1" dirty="0" err="1"/>
              <a:t>руб</a:t>
            </a:r>
            <a:r>
              <a:rPr lang="ru-RU" dirty="0"/>
              <a:t>;</a:t>
            </a:r>
          </a:p>
        </p:txBody>
      </p:sp>
      <p:sp useBgFill="1">
        <p:nvSpPr>
          <p:cNvPr id="2060" name="TextBox 13"/>
          <p:cNvSpPr txBox="1">
            <a:spLocks noChangeArrowheads="1"/>
          </p:cNvSpPr>
          <p:nvPr/>
        </p:nvSpPr>
        <p:spPr bwMode="auto">
          <a:xfrm>
            <a:off x="0" y="2428875"/>
            <a:ext cx="3486150" cy="2586038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ru-RU" altLang="ru-RU" b="1" i="1">
                <a:solidFill>
                  <a:srgbClr val="3062B2"/>
                </a:solidFill>
                <a:latin typeface="Calibri" pitchFamily="34" charset="0"/>
              </a:rPr>
              <a:t>МУНИЦИПАЛЬНАЯ ПРОГРАММА </a:t>
            </a:r>
          </a:p>
          <a:p>
            <a:pPr algn="ctr" eaLnBrk="1" hangingPunct="1"/>
            <a:r>
              <a:rPr lang="ru-RU" altLang="ru-RU" b="1" i="1">
                <a:solidFill>
                  <a:srgbClr val="3062B2"/>
                </a:solidFill>
                <a:latin typeface="Calibri" pitchFamily="34" charset="0"/>
              </a:rPr>
              <a:t>«Поддержка социально ориентированных некоммерческих организаций, содействие развитию некоммерческих организаций и общественных инициатив в городском округе Тольятти на 2015-2020 год»</a:t>
            </a:r>
          </a:p>
        </p:txBody>
      </p:sp>
      <p:sp>
        <p:nvSpPr>
          <p:cNvPr id="2061" name="TextBox 15"/>
          <p:cNvSpPr txBox="1">
            <a:spLocks noChangeArrowheads="1"/>
          </p:cNvSpPr>
          <p:nvPr/>
        </p:nvSpPr>
        <p:spPr bwMode="auto">
          <a:xfrm>
            <a:off x="0" y="5649913"/>
            <a:ext cx="9144000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ru-RU" altLang="ru-RU" sz="4500" b="1" i="1">
                <a:solidFill>
                  <a:srgbClr val="FF0000"/>
                </a:solidFill>
                <a:latin typeface="Calibri" pitchFamily="34" charset="0"/>
              </a:rPr>
              <a:t>936</a:t>
            </a:r>
            <a:r>
              <a:rPr lang="ru-RU" altLang="ru-RU" sz="2400" b="1" i="1">
                <a:solidFill>
                  <a:srgbClr val="3062B2"/>
                </a:solidFill>
                <a:latin typeface="Calibri" pitchFamily="34" charset="0"/>
              </a:rPr>
              <a:t>  </a:t>
            </a:r>
            <a:r>
              <a:rPr lang="ru-RU" altLang="ru-RU" sz="4000" b="1" i="1">
                <a:solidFill>
                  <a:srgbClr val="3062B2"/>
                </a:solidFill>
                <a:latin typeface="Calibri" pitchFamily="34" charset="0"/>
              </a:rPr>
              <a:t>НЕКОММЕРЧЕСКИХ ОРГАНИЗАЦИЙ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249738" y="2989263"/>
            <a:ext cx="4884737" cy="12001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/>
              <a:t>207 </a:t>
            </a:r>
            <a:r>
              <a:rPr lang="ru-RU" dirty="0"/>
              <a:t>СОНКО, включенных в реестр СОНКО – получателей поддержки,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в </a:t>
            </a:r>
            <a:r>
              <a:rPr lang="ru-RU" dirty="0" err="1"/>
              <a:t>т.ч</a:t>
            </a:r>
            <a:r>
              <a:rPr lang="ru-RU" dirty="0"/>
              <a:t>.  </a:t>
            </a:r>
            <a:r>
              <a:rPr lang="ru-RU" b="1" dirty="0"/>
              <a:t>61 </a:t>
            </a:r>
            <a:r>
              <a:rPr lang="ru-RU" dirty="0"/>
              <a:t>СОНКО – получателей финансовой поддержки;</a:t>
            </a:r>
            <a:endParaRPr lang="ru-RU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4249738" y="4265613"/>
            <a:ext cx="4841875" cy="7540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Эффективность мер, направленных </a:t>
            </a:r>
            <a:endParaRPr lang="en-US" dirty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на развитие СОНКО составила </a:t>
            </a:r>
            <a:r>
              <a:rPr lang="ru-RU" sz="2500" b="1" dirty="0">
                <a:solidFill>
                  <a:srgbClr val="FF0000"/>
                </a:solidFill>
              </a:rPr>
              <a:t>100%</a:t>
            </a:r>
          </a:p>
        </p:txBody>
      </p:sp>
      <p:pic>
        <p:nvPicPr>
          <p:cNvPr id="2064" name="Рисунок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03613" y="2246313"/>
            <a:ext cx="750887" cy="75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5" name="Рисунок 18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03613" y="4279900"/>
            <a:ext cx="750887" cy="750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6" name="Рисунок 19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06788" y="3271838"/>
            <a:ext cx="750887" cy="75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67" name="Прямоугольник 8"/>
          <p:cNvSpPr>
            <a:spLocks noChangeArrowheads="1"/>
          </p:cNvSpPr>
          <p:nvPr/>
        </p:nvSpPr>
        <p:spPr bwMode="auto">
          <a:xfrm>
            <a:off x="0" y="1516063"/>
            <a:ext cx="9144000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ru-RU" altLang="ru-RU" sz="3000" b="1" dirty="0">
                <a:latin typeface="Calibri" pitchFamily="34" charset="0"/>
              </a:rPr>
              <a:t>ЭФФЕКТИВНОСТЬ РЕАЛИЗАЦИИ ПРОГРАММЫ</a:t>
            </a:r>
            <a:endParaRPr lang="ru-RU" altLang="ru-RU" sz="30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Рисунок 32" descr="12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42238" y="1214438"/>
            <a:ext cx="1357312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Рисунок 31" descr="e_mail-1024x816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29050" y="1433513"/>
            <a:ext cx="1225550" cy="97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0" y="5084763"/>
            <a:ext cx="9144000" cy="1773237"/>
          </a:xfrm>
          <a:prstGeom prst="rect">
            <a:avLst/>
          </a:prstGeom>
          <a:gradFill flip="none" rotWithShape="1">
            <a:gsLst>
              <a:gs pos="15000">
                <a:schemeClr val="bg1"/>
              </a:gs>
              <a:gs pos="98000">
                <a:schemeClr val="bg1">
                  <a:lumMod val="85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1" name="Picture 2" descr="C:\Users\ПЕТРО\Desktop\0_119219_f7bd7e43_orig.png"/>
          <p:cNvPicPr>
            <a:picLocks noChangeAspect="1" noChangeArrowheads="1"/>
          </p:cNvPicPr>
          <p:nvPr/>
        </p:nvPicPr>
        <p:blipFill rotWithShape="1"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/>
          </a:blip>
          <a:srcRect l="43727" t="34764" b="6632"/>
          <a:stretch/>
        </p:blipFill>
        <p:spPr bwMode="auto">
          <a:xfrm rot="16200000">
            <a:off x="5888450" y="3602450"/>
            <a:ext cx="2780928" cy="3730171"/>
          </a:xfrm>
          <a:prstGeom prst="rect">
            <a:avLst/>
          </a:prstGeom>
          <a:noFill/>
          <a:extLst/>
        </p:spPr>
      </p:pic>
      <p:sp>
        <p:nvSpPr>
          <p:cNvPr id="4" name="Прямоугольник 3"/>
          <p:cNvSpPr/>
          <p:nvPr/>
        </p:nvSpPr>
        <p:spPr>
          <a:xfrm>
            <a:off x="0" y="609600"/>
            <a:ext cx="9144000" cy="517525"/>
          </a:xfrm>
          <a:prstGeom prst="rect">
            <a:avLst/>
          </a:prstGeom>
          <a:gradFill flip="none" rotWithShape="1">
            <a:gsLst>
              <a:gs pos="15000">
                <a:schemeClr val="bg1"/>
              </a:gs>
              <a:gs pos="98000">
                <a:schemeClr val="bg1">
                  <a:lumMod val="85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467544" y="409461"/>
            <a:ext cx="826704" cy="91856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5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28596" y="500042"/>
            <a:ext cx="94295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chemeClr val="bg1">
                    <a:lumMod val="50000"/>
                  </a:schemeClr>
                </a:solidFill>
                <a:latin typeface="Georgia" panose="02040502050405020303" pitchFamily="18" charset="0"/>
              </a:rPr>
              <a:t>10</a:t>
            </a:r>
            <a:endParaRPr lang="ru-RU" sz="4000" b="1" dirty="0">
              <a:solidFill>
                <a:schemeClr val="bg1">
                  <a:lumMod val="50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385888" y="214313"/>
            <a:ext cx="7758112" cy="10779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300" b="1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ОБЗОР РАБОТЫ С ОБРАЩЕНИЯМИ ГРАЖДАН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300" b="1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И ОРГАНИЗАЦИЙ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</a:endParaRPr>
          </a:p>
        </p:txBody>
      </p:sp>
      <p:graphicFrame>
        <p:nvGraphicFramePr>
          <p:cNvPr id="23" name="Схема 22"/>
          <p:cNvGraphicFramePr/>
          <p:nvPr/>
        </p:nvGraphicFramePr>
        <p:xfrm>
          <a:off x="0" y="4500570"/>
          <a:ext cx="8971370" cy="22145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7181" name="Рисунок 24" descr="5b8c26f16810e1659b781f12.png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0" y="4143375"/>
            <a:ext cx="9144000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2" name="Рисунок 25" descr="5b8c26f16810e1659b781f12.png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3568700" y="1103313"/>
            <a:ext cx="512763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83" name="TextBox 26"/>
          <p:cNvSpPr txBox="1">
            <a:spLocks noChangeArrowheads="1"/>
          </p:cNvSpPr>
          <p:nvPr/>
        </p:nvSpPr>
        <p:spPr bwMode="auto">
          <a:xfrm>
            <a:off x="0" y="4643438"/>
            <a:ext cx="364331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ru-RU" altLang="ru-RU" sz="2000" b="1">
                <a:solidFill>
                  <a:srgbClr val="FF0000"/>
                </a:solidFill>
                <a:latin typeface="Calibri" pitchFamily="34" charset="0"/>
              </a:rPr>
              <a:t>7% </a:t>
            </a:r>
            <a:r>
              <a:rPr lang="ru-RU" altLang="ru-RU" sz="2000">
                <a:latin typeface="Calibri" pitchFamily="34" charset="0"/>
              </a:rPr>
              <a:t>обращений рассмотрено </a:t>
            </a:r>
          </a:p>
          <a:p>
            <a:pPr algn="ctr" eaLnBrk="1" hangingPunct="1"/>
            <a:r>
              <a:rPr lang="ru-RU" altLang="ru-RU" sz="2000">
                <a:latin typeface="Calibri" pitchFamily="34" charset="0"/>
              </a:rPr>
              <a:t>с выездом на место </a:t>
            </a:r>
          </a:p>
        </p:txBody>
      </p:sp>
      <p:sp>
        <p:nvSpPr>
          <p:cNvPr id="7184" name="TextBox 28"/>
          <p:cNvSpPr txBox="1">
            <a:spLocks noChangeArrowheads="1"/>
          </p:cNvSpPr>
          <p:nvPr/>
        </p:nvSpPr>
        <p:spPr bwMode="auto">
          <a:xfrm>
            <a:off x="4826000" y="1317625"/>
            <a:ext cx="1476375" cy="109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ru-RU" altLang="ru-RU" sz="4500" b="1">
                <a:solidFill>
                  <a:srgbClr val="FF0000"/>
                </a:solidFill>
                <a:latin typeface="Calibri" pitchFamily="34" charset="0"/>
              </a:rPr>
              <a:t>3 077 </a:t>
            </a:r>
          </a:p>
          <a:p>
            <a:pPr algn="ctr" eaLnBrk="1" hangingPunct="1"/>
            <a:r>
              <a:rPr lang="ru-RU" altLang="ru-RU" sz="2000" b="1">
                <a:latin typeface="Calibri" pitchFamily="34" charset="0"/>
              </a:rPr>
              <a:t>обращений</a:t>
            </a:r>
            <a:endParaRPr lang="ru-RU" altLang="ru-RU" sz="2000">
              <a:latin typeface="Calibri" pitchFamily="34" charset="0"/>
            </a:endParaRPr>
          </a:p>
        </p:txBody>
      </p:sp>
      <p:pic>
        <p:nvPicPr>
          <p:cNvPr id="7185" name="Рисунок 29" descr="e0b456f1d7.jpg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3937000" y="2746375"/>
            <a:ext cx="2270125" cy="87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86" name="TextBox 30"/>
          <p:cNvSpPr txBox="1">
            <a:spLocks noChangeArrowheads="1"/>
          </p:cNvSpPr>
          <p:nvPr/>
        </p:nvSpPr>
        <p:spPr bwMode="auto">
          <a:xfrm>
            <a:off x="3884613" y="3502025"/>
            <a:ext cx="2278062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ru-RU" altLang="ru-RU" sz="4500" b="1">
                <a:solidFill>
                  <a:srgbClr val="FF0000"/>
                </a:solidFill>
                <a:latin typeface="Calibri" pitchFamily="34" charset="0"/>
              </a:rPr>
              <a:t>4 681</a:t>
            </a:r>
            <a:r>
              <a:rPr lang="ru-RU" altLang="ru-RU" sz="2000" b="1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ru-RU" altLang="ru-RU" sz="2000" b="1">
                <a:latin typeface="Calibri" pitchFamily="34" charset="0"/>
              </a:rPr>
              <a:t>сигнал</a:t>
            </a:r>
            <a:endParaRPr lang="ru-RU" altLang="ru-RU" sz="2000">
              <a:latin typeface="Calibri" pitchFamily="34" charset="0"/>
            </a:endParaRPr>
          </a:p>
        </p:txBody>
      </p:sp>
      <p:sp>
        <p:nvSpPr>
          <p:cNvPr id="7187" name="TextBox 33"/>
          <p:cNvSpPr txBox="1">
            <a:spLocks noChangeArrowheads="1"/>
          </p:cNvSpPr>
          <p:nvPr/>
        </p:nvSpPr>
        <p:spPr bwMode="auto">
          <a:xfrm>
            <a:off x="6403975" y="1785938"/>
            <a:ext cx="26955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ru-RU" altLang="ru-RU" sz="2000" b="1">
                <a:latin typeface="Calibri" pitchFamily="34" charset="0"/>
              </a:rPr>
              <a:t>уведомления </a:t>
            </a:r>
          </a:p>
          <a:p>
            <a:pPr algn="ctr" eaLnBrk="1" hangingPunct="1"/>
            <a:r>
              <a:rPr lang="ru-RU" altLang="ru-RU" sz="2000" b="1">
                <a:latin typeface="Calibri" pitchFamily="34" charset="0"/>
              </a:rPr>
              <a:t>о публичных акциях</a:t>
            </a:r>
            <a:endParaRPr lang="ru-RU" altLang="ru-RU" sz="2000">
              <a:latin typeface="Calibri" pitchFamily="34" charset="0"/>
            </a:endParaRPr>
          </a:p>
        </p:txBody>
      </p:sp>
      <p:sp>
        <p:nvSpPr>
          <p:cNvPr id="7188" name="TextBox 34"/>
          <p:cNvSpPr txBox="1">
            <a:spLocks noChangeArrowheads="1"/>
          </p:cNvSpPr>
          <p:nvPr/>
        </p:nvSpPr>
        <p:spPr bwMode="auto">
          <a:xfrm>
            <a:off x="6561138" y="1157288"/>
            <a:ext cx="1143000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ru-RU" altLang="ru-RU" sz="4500" b="1">
                <a:solidFill>
                  <a:srgbClr val="FF0000"/>
                </a:solidFill>
                <a:latin typeface="Calibri" pitchFamily="34" charset="0"/>
              </a:rPr>
              <a:t>674</a:t>
            </a:r>
            <a:endParaRPr lang="ru-RU" altLang="ru-RU" sz="4500">
              <a:solidFill>
                <a:srgbClr val="FF0000"/>
              </a:solidFill>
              <a:latin typeface="Calibri" pitchFamily="34" charset="0"/>
            </a:endParaRPr>
          </a:p>
        </p:txBody>
      </p:sp>
      <p:pic>
        <p:nvPicPr>
          <p:cNvPr id="7189" name="Рисунок 25" descr="5b8c26f16810e1659b781f12.png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6122988" y="1103313"/>
            <a:ext cx="512762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190" name="Диаграмма 6"/>
          <p:cNvGraphicFramePr>
            <a:graphicFrameLocks/>
          </p:cNvGraphicFramePr>
          <p:nvPr/>
        </p:nvGraphicFramePr>
        <p:xfrm>
          <a:off x="6259513" y="2484438"/>
          <a:ext cx="2762250" cy="193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" name="Диаграмма" r:id="rId15" imgW="2773920" imgH="1938696" progId="Excel.Sheet.8">
                  <p:embed/>
                </p:oleObj>
              </mc:Choice>
              <mc:Fallback>
                <p:oleObj name="Диаграмма" r:id="rId15" imgW="2773920" imgH="1938696" progId="Excel.Sheet.8">
                  <p:embed/>
                  <p:pic>
                    <p:nvPicPr>
                      <p:cNvPr id="0" name="Диаграмма 6"/>
                      <p:cNvPicPr>
                        <a:picLocks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59513" y="2484438"/>
                        <a:ext cx="2762250" cy="1930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91" name="Диаграмма 26"/>
          <p:cNvGraphicFramePr>
            <a:graphicFrameLocks/>
          </p:cNvGraphicFramePr>
          <p:nvPr/>
        </p:nvGraphicFramePr>
        <p:xfrm>
          <a:off x="-152400" y="1309688"/>
          <a:ext cx="4030663" cy="3173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5" name="Диаграмма" r:id="rId18" imgW="4041998" imgH="3182388" progId="Excel.Sheet.8">
                  <p:embed/>
                </p:oleObj>
              </mc:Choice>
              <mc:Fallback>
                <p:oleObj name="Диаграмма" r:id="rId18" imgW="4041998" imgH="3182388" progId="Excel.Sheet.8">
                  <p:embed/>
                  <p:pic>
                    <p:nvPicPr>
                      <p:cNvPr id="0" name="Диаграмма 26"/>
                      <p:cNvPicPr>
                        <a:picLocks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52400" y="1309688"/>
                        <a:ext cx="4030663" cy="31734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92" name="TextBox 28"/>
          <p:cNvSpPr txBox="1">
            <a:spLocks noChangeArrowheads="1"/>
          </p:cNvSpPr>
          <p:nvPr/>
        </p:nvSpPr>
        <p:spPr bwMode="auto">
          <a:xfrm>
            <a:off x="7197725" y="3335338"/>
            <a:ext cx="6127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ru-RU" altLang="ru-RU" sz="2000">
                <a:latin typeface="Calibri" pitchFamily="34" charset="0"/>
              </a:rPr>
              <a:t>158</a:t>
            </a:r>
          </a:p>
        </p:txBody>
      </p:sp>
      <p:sp>
        <p:nvSpPr>
          <p:cNvPr id="7193" name="TextBox 28"/>
          <p:cNvSpPr txBox="1">
            <a:spLocks noChangeArrowheads="1"/>
          </p:cNvSpPr>
          <p:nvPr/>
        </p:nvSpPr>
        <p:spPr bwMode="auto">
          <a:xfrm>
            <a:off x="7761288" y="2457450"/>
            <a:ext cx="6127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ru-RU" altLang="ru-RU" sz="2000">
                <a:latin typeface="Calibri" pitchFamily="34" charset="0"/>
              </a:rPr>
              <a:t>674</a:t>
            </a:r>
          </a:p>
        </p:txBody>
      </p:sp>
      <p:sp>
        <p:nvSpPr>
          <p:cNvPr id="7194" name="TextBox 29"/>
          <p:cNvSpPr txBox="1">
            <a:spLocks noChangeArrowheads="1"/>
          </p:cNvSpPr>
          <p:nvPr/>
        </p:nvSpPr>
        <p:spPr bwMode="auto">
          <a:xfrm>
            <a:off x="468313" y="3116263"/>
            <a:ext cx="1077912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2200" b="1" i="1"/>
              <a:t>17,4%</a:t>
            </a:r>
          </a:p>
        </p:txBody>
      </p:sp>
      <p:sp>
        <p:nvSpPr>
          <p:cNvPr id="7195" name="TextBox 30"/>
          <p:cNvSpPr txBox="1">
            <a:spLocks noChangeArrowheads="1"/>
          </p:cNvSpPr>
          <p:nvPr/>
        </p:nvSpPr>
        <p:spPr bwMode="auto">
          <a:xfrm>
            <a:off x="2254250" y="3044825"/>
            <a:ext cx="1077913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2200" b="1" i="1"/>
              <a:t>9,6%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4572000" y="3929063"/>
            <a:ext cx="4572000" cy="50006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4572000" y="2928938"/>
            <a:ext cx="4572000" cy="50006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4572000" y="1714500"/>
            <a:ext cx="4572000" cy="71437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0" y="5084763"/>
            <a:ext cx="9144000" cy="1773237"/>
          </a:xfrm>
          <a:prstGeom prst="rect">
            <a:avLst/>
          </a:prstGeom>
          <a:gradFill flip="none" rotWithShape="1">
            <a:gsLst>
              <a:gs pos="15000">
                <a:schemeClr val="bg1"/>
              </a:gs>
              <a:gs pos="98000">
                <a:schemeClr val="bg1">
                  <a:lumMod val="85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1" name="Picture 2" descr="C:\Users\ПЕТРО\Desktop\0_119219_f7bd7e43_orig.png"/>
          <p:cNvPicPr>
            <a:picLocks noChangeAspect="1" noChangeArrowheads="1"/>
          </p:cNvPicPr>
          <p:nvPr/>
        </p:nvPicPr>
        <p:blipFill rotWithShape="1"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/>
          </a:blip>
          <a:srcRect l="43727" t="34764" b="6632"/>
          <a:stretch/>
        </p:blipFill>
        <p:spPr bwMode="auto">
          <a:xfrm rot="16200000">
            <a:off x="5888450" y="3602450"/>
            <a:ext cx="2780928" cy="3730171"/>
          </a:xfrm>
          <a:prstGeom prst="rect">
            <a:avLst/>
          </a:prstGeom>
          <a:noFill/>
          <a:extLst/>
        </p:spPr>
      </p:pic>
      <p:sp>
        <p:nvSpPr>
          <p:cNvPr id="4" name="Прямоугольник 3"/>
          <p:cNvSpPr/>
          <p:nvPr/>
        </p:nvSpPr>
        <p:spPr>
          <a:xfrm>
            <a:off x="0" y="609600"/>
            <a:ext cx="9144000" cy="517525"/>
          </a:xfrm>
          <a:prstGeom prst="rect">
            <a:avLst/>
          </a:prstGeom>
          <a:gradFill flip="none" rotWithShape="1">
            <a:gsLst>
              <a:gs pos="15000">
                <a:schemeClr val="bg1"/>
              </a:gs>
              <a:gs pos="98000">
                <a:schemeClr val="bg1">
                  <a:lumMod val="85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467544" y="409461"/>
            <a:ext cx="826704" cy="91856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5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71472" y="500042"/>
            <a:ext cx="80007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chemeClr val="bg1">
                    <a:lumMod val="50000"/>
                  </a:schemeClr>
                </a:solidFill>
                <a:latin typeface="Georgia" panose="02040502050405020303" pitchFamily="18" charset="0"/>
              </a:rPr>
              <a:t>11</a:t>
            </a:r>
            <a:endParaRPr lang="ru-RU" sz="4000" b="1" dirty="0">
              <a:solidFill>
                <a:schemeClr val="bg1">
                  <a:lumMod val="50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385888" y="357188"/>
            <a:ext cx="7758112" cy="7239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300" b="1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ТЕМАТИЧЕСКИЙ АНАЛИЗ ОБРАЩЕНИЙ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</a:endParaRPr>
          </a:p>
        </p:txBody>
      </p:sp>
      <p:sp>
        <p:nvSpPr>
          <p:cNvPr id="8205" name="TextBox 28"/>
          <p:cNvSpPr txBox="1">
            <a:spLocks noChangeArrowheads="1"/>
          </p:cNvSpPr>
          <p:nvPr/>
        </p:nvSpPr>
        <p:spPr bwMode="auto">
          <a:xfrm>
            <a:off x="5786438" y="1714500"/>
            <a:ext cx="3357562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ru-RU" altLang="ru-RU" sz="4500" b="1">
                <a:solidFill>
                  <a:srgbClr val="FF0000"/>
                </a:solidFill>
                <a:latin typeface="Calibri" pitchFamily="34" charset="0"/>
              </a:rPr>
              <a:t>  </a:t>
            </a:r>
            <a:endParaRPr lang="ru-RU" altLang="ru-RU" sz="2500">
              <a:latin typeface="Calibri" pitchFamily="34" charset="0"/>
            </a:endParaRPr>
          </a:p>
        </p:txBody>
      </p:sp>
      <p:graphicFrame>
        <p:nvGraphicFramePr>
          <p:cNvPr id="8206" name="Диаграмма 18"/>
          <p:cNvGraphicFramePr>
            <a:graphicFrameLocks/>
          </p:cNvGraphicFramePr>
          <p:nvPr/>
        </p:nvGraphicFramePr>
        <p:xfrm>
          <a:off x="-908050" y="1235075"/>
          <a:ext cx="5888038" cy="5673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2" r:id="rId5" imgW="5889246" imgH="5669771" progId="Excel.Sheet.8">
                  <p:embed/>
                </p:oleObj>
              </mc:Choice>
              <mc:Fallback>
                <p:oleObj r:id="rId5" imgW="5889246" imgH="5669771" progId="Excel.Sheet.8">
                  <p:embed/>
                  <p:pic>
                    <p:nvPicPr>
                      <p:cNvPr id="0" name="Диаграмма 18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908050" y="1235075"/>
                        <a:ext cx="5888038" cy="5673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Прямоугольник 32"/>
          <p:cNvSpPr/>
          <p:nvPr/>
        </p:nvSpPr>
        <p:spPr>
          <a:xfrm>
            <a:off x="4572000" y="5429250"/>
            <a:ext cx="4572000" cy="71437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>
            <a:off x="4572000" y="6357938"/>
            <a:ext cx="4572000" cy="50006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4500563" y="1214438"/>
            <a:ext cx="4643437" cy="59626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 algn="just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О доначислениях жителям за коммунальные услуги ООО «УК № 3» г. Тольятти;</a:t>
            </a:r>
          </a:p>
          <a:p>
            <a:pPr marL="342900" indent="-342900" algn="just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О ликвидации предприятий, реализующих алкогольную продукцию в формате общепита – «пивнушки»; </a:t>
            </a:r>
          </a:p>
          <a:p>
            <a:pPr marL="342900" indent="-342900" algn="just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О качестве оказания медицинских услуг в учреждениях здравоохранения города;</a:t>
            </a:r>
          </a:p>
          <a:p>
            <a:pPr marL="342900" indent="-342900" algn="just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Об экологической обстановке в городе (выбросы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химпредприятий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pPr marL="342900" indent="-342900" algn="just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Об отсутствии развитой инфраструктуры в микрорайоне «Северный» (п.Тимофеевка);</a:t>
            </a:r>
          </a:p>
          <a:p>
            <a:pPr marL="342900" indent="-342900" algn="just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О планируемом открытии полигона ТБО                        в п.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Узюково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342900" indent="-342900" algn="just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О запрете захоронения на Тольяттинском городском кладбище (вопрос передачи Тольяттинского городского кладбища на баланс муниципалитета);</a:t>
            </a:r>
          </a:p>
          <a:p>
            <a:pPr marL="342900" indent="-342900" algn="just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О точечной застройке в городе, в том числе строительство храмов в 7 и 15 кварталах Автозаводского района;</a:t>
            </a:r>
          </a:p>
          <a:p>
            <a:pPr marL="342900" indent="-342900" algn="just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О сокращении на предприятиях города;</a:t>
            </a:r>
          </a:p>
          <a:p>
            <a:pPr marL="342900" indent="-342900" algn="just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О снижении реального уровня доходов населения</a:t>
            </a:r>
            <a:endParaRPr lang="ru-RU" sz="135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C:\Users\ПЕТРО\Desktop\0_119219_f7bd7e43_orig.png"/>
          <p:cNvPicPr>
            <a:picLocks noChangeAspect="1" noChangeArrowheads="1"/>
          </p:cNvPicPr>
          <p:nvPr/>
        </p:nvPicPr>
        <p:blipFill rotWithShape="1"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3727" t="34764" b="6632"/>
          <a:stretch/>
        </p:blipFill>
        <p:spPr bwMode="auto">
          <a:xfrm rot="16200000">
            <a:off x="5888451" y="3602450"/>
            <a:ext cx="2780928" cy="3730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" y="609867"/>
            <a:ext cx="9143999" cy="517748"/>
          </a:xfrm>
          <a:prstGeom prst="rect">
            <a:avLst/>
          </a:prstGeom>
          <a:gradFill flip="none" rotWithShape="1">
            <a:gsLst>
              <a:gs pos="15000">
                <a:schemeClr val="bg1"/>
              </a:gs>
              <a:gs pos="98000">
                <a:schemeClr val="bg1">
                  <a:lumMod val="85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467544" y="409461"/>
            <a:ext cx="826704" cy="91856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500034" y="500042"/>
            <a:ext cx="9427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chemeClr val="bg1">
                    <a:lumMod val="50000"/>
                  </a:schemeClr>
                </a:solidFill>
                <a:latin typeface="Georgia" panose="02040502050405020303" pitchFamily="18" charset="0"/>
              </a:rPr>
              <a:t>12</a:t>
            </a:r>
            <a:endParaRPr lang="ru-RU" sz="4000" b="1" dirty="0">
              <a:solidFill>
                <a:schemeClr val="bg1">
                  <a:lumMod val="50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47664" y="548680"/>
            <a:ext cx="705678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>
                    <a:lumMod val="50000"/>
                  </a:schemeClr>
                </a:solidFill>
                <a:latin typeface="Georgia" panose="02040502050405020303" pitchFamily="18" charset="0"/>
              </a:rPr>
              <a:t>Национальные проекты</a:t>
            </a:r>
            <a:endParaRPr lang="ru-RU" sz="2400" b="1" dirty="0">
              <a:solidFill>
                <a:schemeClr val="bg1">
                  <a:lumMod val="50000"/>
                </a:schemeClr>
              </a:solidFill>
              <a:latin typeface="Georgia" panose="02040502050405020303" pitchFamily="18" charset="0"/>
            </a:endParaRPr>
          </a:p>
          <a:p>
            <a:endParaRPr lang="ru-RU" dirty="0"/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164772779"/>
              </p:ext>
            </p:extLst>
          </p:nvPr>
        </p:nvGraphicFramePr>
        <p:xfrm>
          <a:off x="467544" y="1397000"/>
          <a:ext cx="8352928" cy="47683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2120225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214290"/>
            <a:ext cx="9427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bg1">
                    <a:lumMod val="50000"/>
                  </a:schemeClr>
                </a:solidFill>
                <a:latin typeface="Georgia" panose="02040502050405020303" pitchFamily="18" charset="0"/>
              </a:rPr>
              <a:t>13</a:t>
            </a:r>
            <a:endParaRPr lang="ru-RU" sz="2800" b="1" dirty="0">
              <a:solidFill>
                <a:schemeClr val="bg1">
                  <a:lumMod val="50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0"/>
            <a:ext cx="826704" cy="91856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0" y="0"/>
            <a:ext cx="9427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chemeClr val="bg1">
                    <a:lumMod val="50000"/>
                  </a:schemeClr>
                </a:solidFill>
                <a:latin typeface="Georgia" panose="02040502050405020303" pitchFamily="18" charset="0"/>
              </a:rPr>
              <a:t>13</a:t>
            </a:r>
            <a:endParaRPr lang="ru-RU" sz="4000" b="1" dirty="0">
              <a:solidFill>
                <a:schemeClr val="bg1">
                  <a:lumMod val="50000"/>
                </a:schemeClr>
              </a:solidFill>
              <a:latin typeface="Georgia" panose="02040502050405020303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6" descr="C:\Users\user\Desktop\11234354-0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41943"/>
            <a:ext cx="9144001" cy="5171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-24890" y="5085184"/>
            <a:ext cx="9168889" cy="1772816"/>
          </a:xfrm>
          <a:prstGeom prst="rect">
            <a:avLst/>
          </a:prstGeom>
          <a:gradFill flip="none" rotWithShape="1">
            <a:gsLst>
              <a:gs pos="15000">
                <a:schemeClr val="bg1"/>
              </a:gs>
              <a:gs pos="98000">
                <a:schemeClr val="bg1">
                  <a:lumMod val="85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2" descr="C:\Users\ПЕТРО\Desktop\0_119219_f7bd7e43_orig.png"/>
          <p:cNvPicPr>
            <a:picLocks noChangeAspect="1" noChangeArrowheads="1"/>
          </p:cNvPicPr>
          <p:nvPr/>
        </p:nvPicPr>
        <p:blipFill rotWithShape="1"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3727" t="34764" b="6632"/>
          <a:stretch/>
        </p:blipFill>
        <p:spPr bwMode="auto">
          <a:xfrm rot="16200000">
            <a:off x="5888451" y="3602450"/>
            <a:ext cx="2780928" cy="3730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5" descr="C:\Users\ПЕТРО\Desktop\Герб тольятти мал-02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1689" y="332656"/>
            <a:ext cx="860619" cy="1048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1763688" y="2708920"/>
            <a:ext cx="561662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rgbClr val="376092"/>
                </a:solidFill>
                <a:latin typeface="Georgia" panose="02040502050405020303" pitchFamily="18" charset="0"/>
              </a:rPr>
              <a:t>Благодарю за внимание!</a:t>
            </a:r>
            <a:endParaRPr lang="ru-RU" sz="3200" dirty="0">
              <a:solidFill>
                <a:srgbClr val="376092"/>
              </a:solidFill>
              <a:latin typeface="Georgia" panose="02040502050405020303" pitchFamily="18" charset="0"/>
            </a:endParaRP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5652120" y="773499"/>
            <a:ext cx="3491880" cy="0"/>
          </a:xfrm>
          <a:prstGeom prst="line">
            <a:avLst/>
          </a:prstGeom>
          <a:ln w="28575">
            <a:solidFill>
              <a:srgbClr val="37609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0" y="773499"/>
            <a:ext cx="3491880" cy="0"/>
          </a:xfrm>
          <a:prstGeom prst="line">
            <a:avLst/>
          </a:prstGeom>
          <a:ln w="28575">
            <a:solidFill>
              <a:srgbClr val="37609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0534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0" name="Picture 36" descr="https://xn----ctbfcsgfudjgro8q.xn--p1ai/images/meropriatia/detskie/detskyiprazdn000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1880" y="1628800"/>
            <a:ext cx="2592288" cy="1724868"/>
          </a:xfrm>
          <a:prstGeom prst="rect">
            <a:avLst/>
          </a:prstGeom>
          <a:noFill/>
        </p:spPr>
      </p:pic>
      <p:pic>
        <p:nvPicPr>
          <p:cNvPr id="1058" name="Picture 34" descr="http://www.samaragorproekt.ru/wp-content/uploads/2017/12/detskij-sad-210-ladushki-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60232" y="5930828"/>
            <a:ext cx="2483768" cy="9271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50" name="Picture 26" descr="https://image.jimcdn.com/app/cms/image/transf/dimension=1820x10000:format=jpg/path/sfd0e65d2708ce5f1/image/i240a334ffe75a381/version/1480420533/%D0%B0%D0%BB%D1%8C%D0%B1%D0%BE%D0%BC-%D0%B2%D1%8B%D0%BF%D1%83%D1%81%D0%BA%D0%BD%D0%B8%D0%BA%D0%B0-%D0%B2%D1%8B%D0%BF%D1%83%D1%81%D0%BA%D0%BD%D0%BE%D0%B9-%D0%B0%D0%BB%D1%8C%D0%B1%D0%BE%D0%BC-%D0%B2%D1%8B%D0%BF%D1%83%D1%81%D0%BA%D0%BD%D0%BE%D0%B9-%D1%82%D0%BE%D0%BB%D1%8C%D1%8F%D1%82%D1%82%D0%B8-%D1%84%D0%BE%D1%82%D0%BE%D0%B3%D1%80%D0%B0%D1%84-%D1%82%D0%BE%D0%BB%D1%8C%D1%8F%D1%82%D1%82%D0%B8-%D1%84%D0%BE%D1%82%D0%BE-%D0%B4%D0%B5%D1%82%D0%B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46813" y="0"/>
            <a:ext cx="2185027" cy="145628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42" name="Picture 18" descr="http://xn--h1ashh.xn--p1ai/img/main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35896" y="7821488"/>
            <a:ext cx="2448272" cy="1836204"/>
          </a:xfrm>
          <a:prstGeom prst="rect">
            <a:avLst/>
          </a:prstGeom>
          <a:noFill/>
        </p:spPr>
      </p:pic>
      <p:pic>
        <p:nvPicPr>
          <p:cNvPr id="1046" name="Picture 22" descr="https://avatars.mds.yandex.net/get-pdb/877347/b4e840b9-635e-400a-8b9c-79d5d4e5b856/s120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51087" y="72008"/>
            <a:ext cx="2057417" cy="21328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8" name="Picture 4" descr="https://st.volga.news/image/w1300/h900/max/666f47c6-d7ab-4ed2-9f90-014edb105bfd.jpg"/>
          <p:cNvPicPr>
            <a:picLocks noChangeAspect="1" noChangeArrowheads="1"/>
          </p:cNvPicPr>
          <p:nvPr/>
        </p:nvPicPr>
        <p:blipFill>
          <a:blip r:embed="rId7" cstate="print"/>
          <a:srcRect r="2428" b="2183"/>
          <a:stretch>
            <a:fillRect/>
          </a:stretch>
        </p:blipFill>
        <p:spPr bwMode="auto">
          <a:xfrm>
            <a:off x="3172916" y="72008"/>
            <a:ext cx="2335188" cy="15567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32" name="Picture 8" descr="http://tolyatti-news.net/img/20180226/6d47c7af10d38c97ce3c9e2ff5d4d9fc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7749480"/>
            <a:ext cx="2869242" cy="1755301"/>
          </a:xfrm>
          <a:prstGeom prst="rect">
            <a:avLst/>
          </a:prstGeom>
          <a:noFill/>
        </p:spPr>
      </p:pic>
      <p:pic>
        <p:nvPicPr>
          <p:cNvPr id="1038" name="Picture 14" descr="https://pp.userapi.com/c841327/v841327989/1f26d/iDew6B4PUro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3068960"/>
            <a:ext cx="3025518" cy="20162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34" name="Picture 10" descr="https://hclada.ru/upload/iblock/c0d/c0de420daea3833e4786aa20c7df8af4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99592" y="1196752"/>
            <a:ext cx="2813076" cy="18722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44" name="Picture 20" descr="http://tgl-sport.ru/wp-content/uploads/2017/05/%D0%9A%D0%BE%D1%81%D0%B8%D0%BA%D0%B8-1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084167" y="2132856"/>
            <a:ext cx="3095423" cy="20642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52" name="Picture 28" descr="http://www.tlttimes.ru/uploads/images/e/e/6/3/9895/638dc55199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0" y="5085184"/>
            <a:ext cx="2232766" cy="17728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30" name="Picture 6" descr="http://static1.gophotoweb.com/u5629/5757/photos/312321/1000-anastasia_kostakova-eaf8d7cb3791f9007eb60ec922c14b53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059940" y="3068960"/>
            <a:ext cx="3022825" cy="20162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54" name="Picture 30" descr="https://pp.userapi.com/c840727/v840727470/4ba68/Jc69nB9LqPI.jp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195736" y="5085184"/>
            <a:ext cx="4380703" cy="17728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48" name="Picture 24" descr="https://s16.stc.all.kpcdn.net/share/i/12/10492593/inx960x640.jp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6156176" y="4221088"/>
            <a:ext cx="3024336" cy="20162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40" name="Picture 16" descr="https://images.vector-images.com/63/togliatti82.gif"/>
          <p:cNvPicPr>
            <a:picLocks noChangeAspect="1" noChangeArrowheads="1"/>
          </p:cNvPicPr>
          <p:nvPr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36096" y="0"/>
            <a:ext cx="1584176" cy="2178243"/>
          </a:xfrm>
          <a:prstGeom prst="rect">
            <a:avLst/>
          </a:prstGeom>
          <a:noFill/>
        </p:spPr>
      </p:pic>
      <p:pic>
        <p:nvPicPr>
          <p:cNvPr id="1056" name="Picture 32" descr="http://windoworld.ru/tolyatti/1/33.jpg"/>
          <p:cNvPicPr>
            <a:picLocks noChangeAspect="1" noChangeArrowheads="1"/>
          </p:cNvPicPr>
          <p:nvPr/>
        </p:nvPicPr>
        <p:blipFill>
          <a:blip r:embed="rId17" cstate="print"/>
          <a:srcRect l="39968" r="8107"/>
          <a:stretch>
            <a:fillRect/>
          </a:stretch>
        </p:blipFill>
        <p:spPr bwMode="auto">
          <a:xfrm>
            <a:off x="0" y="0"/>
            <a:ext cx="1373656" cy="30689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9" name="Прямоугольник 18"/>
          <p:cNvSpPr/>
          <p:nvPr/>
        </p:nvSpPr>
        <p:spPr>
          <a:xfrm>
            <a:off x="0" y="0"/>
            <a:ext cx="571472" cy="57148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0" y="-142900"/>
            <a:ext cx="5714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chemeClr val="bg1">
                    <a:lumMod val="50000"/>
                  </a:schemeClr>
                </a:solidFill>
                <a:latin typeface="Georgia" panose="02040502050405020303" pitchFamily="18" charset="0"/>
              </a:rPr>
              <a:t>1</a:t>
            </a:r>
            <a:endParaRPr lang="ru-RU" sz="4000" b="1" dirty="0">
              <a:solidFill>
                <a:schemeClr val="bg1">
                  <a:lumMod val="50000"/>
                </a:schemeClr>
              </a:solidFill>
              <a:latin typeface="Georgia" panose="02040502050405020303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" y="609867"/>
            <a:ext cx="9143999" cy="517748"/>
          </a:xfrm>
          <a:prstGeom prst="rect">
            <a:avLst/>
          </a:prstGeom>
          <a:gradFill flip="none" rotWithShape="1">
            <a:gsLst>
              <a:gs pos="15000">
                <a:schemeClr val="bg1"/>
              </a:gs>
              <a:gs pos="98000">
                <a:schemeClr val="bg1">
                  <a:lumMod val="85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467544" y="409461"/>
            <a:ext cx="826704" cy="91856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675048" y="514798"/>
            <a:ext cx="5040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chemeClr val="bg1">
                    <a:lumMod val="50000"/>
                  </a:schemeClr>
                </a:solidFill>
                <a:latin typeface="Georgia" panose="02040502050405020303" pitchFamily="18" charset="0"/>
              </a:rPr>
              <a:t>2</a:t>
            </a:r>
            <a:endParaRPr lang="ru-RU" sz="4000" b="1" dirty="0">
              <a:solidFill>
                <a:schemeClr val="bg1">
                  <a:lumMod val="50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47664" y="548680"/>
            <a:ext cx="7056784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500" dirty="0" smtClean="0">
                <a:solidFill>
                  <a:schemeClr val="bg1">
                    <a:lumMod val="50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ru-RU" sz="2500" b="1" dirty="0" smtClean="0">
                <a:solidFill>
                  <a:schemeClr val="bg1">
                    <a:lumMod val="50000"/>
                  </a:schemeClr>
                </a:solidFill>
                <a:latin typeface="Georgia" panose="02040502050405020303" pitchFamily="18" charset="0"/>
              </a:rPr>
              <a:t>ЭКОНОМИЧЕСКОЕ РАЗВИТИЕ</a:t>
            </a:r>
            <a:endParaRPr lang="ru-RU" sz="2500" b="1" dirty="0">
              <a:solidFill>
                <a:schemeClr val="bg1">
                  <a:lumMod val="50000"/>
                </a:schemeClr>
              </a:solidFill>
              <a:latin typeface="Georgia" panose="02040502050405020303" pitchFamily="18" charset="0"/>
            </a:endParaRPr>
          </a:p>
          <a:p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251520" y="1484784"/>
            <a:ext cx="698477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Times New Roman" pitchFamily="18" charset="0"/>
              </a:rPr>
              <a:t>Объем отгруженной промышленной продукции           20%</a:t>
            </a:r>
          </a:p>
          <a:p>
            <a:r>
              <a:rPr lang="ru-RU" sz="2000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Times New Roman" pitchFamily="18" charset="0"/>
              </a:rPr>
              <a:t>Индекс промышленного производства                              7%</a:t>
            </a:r>
          </a:p>
          <a:p>
            <a:endParaRPr lang="ru-RU" sz="2000" b="1" i="1" dirty="0" smtClean="0">
              <a:solidFill>
                <a:schemeClr val="tx1">
                  <a:lumMod val="65000"/>
                  <a:lumOff val="35000"/>
                </a:schemeClr>
              </a:solidFill>
              <a:cs typeface="Times New Roman" pitchFamily="18" charset="0"/>
            </a:endParaRPr>
          </a:p>
          <a:p>
            <a:r>
              <a:rPr lang="ru-RU" sz="2000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Times New Roman" pitchFamily="18" charset="0"/>
              </a:rPr>
              <a:t>Внешнеторговый оборот                                                        24%</a:t>
            </a:r>
          </a:p>
          <a:p>
            <a:endParaRPr lang="ru-RU" sz="2000" b="1" i="1" dirty="0" smtClean="0">
              <a:solidFill>
                <a:schemeClr val="tx1">
                  <a:lumMod val="65000"/>
                  <a:lumOff val="35000"/>
                </a:schemeClr>
              </a:solidFill>
              <a:cs typeface="Times New Roman" pitchFamily="18" charset="0"/>
            </a:endParaRPr>
          </a:p>
          <a:p>
            <a:r>
              <a:rPr lang="ru-RU" sz="2000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Times New Roman" pitchFamily="18" charset="0"/>
              </a:rPr>
              <a:t>Прибыль предприятий                                                              90%</a:t>
            </a:r>
          </a:p>
          <a:p>
            <a:endParaRPr lang="ru-RU" sz="2000" b="1" i="1" dirty="0" smtClean="0">
              <a:solidFill>
                <a:schemeClr val="tx1">
                  <a:lumMod val="65000"/>
                  <a:lumOff val="35000"/>
                </a:schemeClr>
              </a:solidFill>
              <a:cs typeface="Times New Roman" pitchFamily="18" charset="0"/>
            </a:endParaRPr>
          </a:p>
          <a:p>
            <a:r>
              <a:rPr lang="ru-RU" sz="2000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Times New Roman" pitchFamily="18" charset="0"/>
              </a:rPr>
              <a:t>Объем инвестиций в основной капитал                            18%</a:t>
            </a:r>
          </a:p>
          <a:p>
            <a:endParaRPr lang="ru-RU" sz="2000" b="1" i="1" dirty="0" smtClean="0">
              <a:solidFill>
                <a:schemeClr val="tx1">
                  <a:lumMod val="65000"/>
                  <a:lumOff val="35000"/>
                </a:schemeClr>
              </a:solidFill>
              <a:cs typeface="Times New Roman" pitchFamily="18" charset="0"/>
            </a:endParaRPr>
          </a:p>
          <a:p>
            <a:r>
              <a:rPr lang="ru-RU" sz="2000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Times New Roman" pitchFamily="18" charset="0"/>
              </a:rPr>
              <a:t>Оборот розничной торговли                                                   3%</a:t>
            </a:r>
          </a:p>
          <a:p>
            <a:endParaRPr lang="ru-RU" sz="2000" b="1" i="1" dirty="0" smtClean="0">
              <a:solidFill>
                <a:schemeClr val="tx1">
                  <a:lumMod val="65000"/>
                  <a:lumOff val="35000"/>
                </a:schemeClr>
              </a:solidFill>
              <a:cs typeface="Times New Roman" pitchFamily="18" charset="0"/>
            </a:endParaRPr>
          </a:p>
          <a:p>
            <a:r>
              <a:rPr lang="ru-RU" sz="2000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Times New Roman" pitchFamily="18" charset="0"/>
              </a:rPr>
              <a:t> </a:t>
            </a:r>
            <a:endParaRPr lang="ru-RU" sz="2000" b="1" i="1" dirty="0">
              <a:solidFill>
                <a:schemeClr val="tx1">
                  <a:lumMod val="65000"/>
                  <a:lumOff val="35000"/>
                </a:schemeClr>
              </a:solidFill>
              <a:cs typeface="Times New Roman" pitchFamily="18" charset="0"/>
            </a:endParaRPr>
          </a:p>
        </p:txBody>
      </p:sp>
      <p:pic>
        <p:nvPicPr>
          <p:cNvPr id="12" name="Picture 2" descr="C:\Users\ПЕТРО\Desktop\0_119219_f7bd7e43_orig.png"/>
          <p:cNvPicPr>
            <a:picLocks noChangeAspect="1" noChangeArrowheads="1"/>
          </p:cNvPicPr>
          <p:nvPr/>
        </p:nvPicPr>
        <p:blipFill rotWithShape="1"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3727" t="34764" b="6632"/>
          <a:stretch/>
        </p:blipFill>
        <p:spPr bwMode="auto">
          <a:xfrm rot="16200000">
            <a:off x="5888450" y="3458435"/>
            <a:ext cx="2780928" cy="3730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Параллелограмм 29"/>
          <p:cNvSpPr/>
          <p:nvPr/>
        </p:nvSpPr>
        <p:spPr>
          <a:xfrm>
            <a:off x="7164288" y="1196752"/>
            <a:ext cx="1979712" cy="1152128"/>
          </a:xfrm>
          <a:prstGeom prst="parallelogram">
            <a:avLst/>
          </a:prstGeom>
          <a:solidFill>
            <a:schemeClr val="accent4">
              <a:lumMod val="60000"/>
              <a:lumOff val="40000"/>
              <a:alpha val="2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2" rIns="91425" bIns="45712" anchor="ctr"/>
          <a:lstStyle/>
          <a:p>
            <a:pPr algn="ctr" defTabSz="584110">
              <a:defRPr/>
            </a:pPr>
            <a:endParaRPr lang="ru-RU"/>
          </a:p>
        </p:txBody>
      </p:sp>
      <p:pic>
        <p:nvPicPr>
          <p:cNvPr id="31" name="Picture 2" descr="C:\Documents and Settings\poruchikov.aa\Мои документы\Мои рисунки\нью 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96336" y="1196752"/>
            <a:ext cx="1224136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Параллелограмм 31"/>
          <p:cNvSpPr/>
          <p:nvPr/>
        </p:nvSpPr>
        <p:spPr>
          <a:xfrm>
            <a:off x="7164288" y="2348880"/>
            <a:ext cx="1979712" cy="1152128"/>
          </a:xfrm>
          <a:prstGeom prst="parallelogram">
            <a:avLst/>
          </a:prstGeom>
          <a:solidFill>
            <a:schemeClr val="accent5">
              <a:lumMod val="40000"/>
              <a:lumOff val="60000"/>
              <a:alpha val="2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2" rIns="91425" bIns="45712" anchor="ctr"/>
          <a:lstStyle/>
          <a:p>
            <a:pPr algn="ctr" defTabSz="584110">
              <a:defRPr/>
            </a:pPr>
            <a:endParaRPr lang="ru-RU"/>
          </a:p>
        </p:txBody>
      </p:sp>
      <p:pic>
        <p:nvPicPr>
          <p:cNvPr id="33" name="Picture 1" descr="C:\Documents and Settings\poruchikov.aa\Мои документы\Мои рисунки\нью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36296" y="2276872"/>
            <a:ext cx="1584176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" name="Picture 4" descr="D:\DOCUMENT\Desktop\-increase_enl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69160"/>
            <a:ext cx="5580112" cy="1988840"/>
          </a:xfrm>
          <a:prstGeom prst="rect">
            <a:avLst/>
          </a:prstGeom>
          <a:ln>
            <a:solidFill>
              <a:schemeClr val="bg1"/>
            </a:solidFill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Параллелограмм 44"/>
          <p:cNvSpPr/>
          <p:nvPr/>
        </p:nvSpPr>
        <p:spPr>
          <a:xfrm>
            <a:off x="7164288" y="3573016"/>
            <a:ext cx="1979712" cy="1152127"/>
          </a:xfrm>
          <a:prstGeom prst="parallelogram">
            <a:avLst/>
          </a:prstGeom>
          <a:solidFill>
            <a:schemeClr val="accent3">
              <a:lumMod val="75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2" rIns="91425" bIns="45712" anchor="ctr"/>
          <a:lstStyle/>
          <a:p>
            <a:pPr algn="ctr" defTabSz="584110">
              <a:defRPr/>
            </a:pPr>
            <a:endParaRPr lang="ru-RU"/>
          </a:p>
        </p:txBody>
      </p:sp>
      <p:grpSp>
        <p:nvGrpSpPr>
          <p:cNvPr id="3" name="Группа 45"/>
          <p:cNvGrpSpPr/>
          <p:nvPr/>
        </p:nvGrpSpPr>
        <p:grpSpPr>
          <a:xfrm>
            <a:off x="7308304" y="3717032"/>
            <a:ext cx="1512168" cy="987565"/>
            <a:chOff x="1889919" y="4593445"/>
            <a:chExt cx="1071570" cy="500066"/>
          </a:xfrm>
          <a:solidFill>
            <a:schemeClr val="accent3">
              <a:lumMod val="75000"/>
              <a:alpha val="30000"/>
            </a:schemeClr>
          </a:solidFill>
        </p:grpSpPr>
        <p:sp>
          <p:nvSpPr>
            <p:cNvPr id="47" name="Прямоугольный треугольник 46"/>
            <p:cNvSpPr/>
            <p:nvPr/>
          </p:nvSpPr>
          <p:spPr>
            <a:xfrm>
              <a:off x="2604299" y="4593445"/>
              <a:ext cx="285752" cy="500066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584110">
                <a:defRPr/>
              </a:pPr>
              <a:endParaRPr lang="ru-RU"/>
            </a:p>
          </p:txBody>
        </p:sp>
        <p:sp>
          <p:nvSpPr>
            <p:cNvPr id="48" name="Хорда 47"/>
            <p:cNvSpPr/>
            <p:nvPr/>
          </p:nvSpPr>
          <p:spPr>
            <a:xfrm>
              <a:off x="1889919" y="5022073"/>
              <a:ext cx="285752" cy="71438"/>
            </a:xfrm>
            <a:prstGeom prst="chord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584110">
                <a:defRPr/>
              </a:pPr>
              <a:endParaRPr lang="ru-RU"/>
            </a:p>
          </p:txBody>
        </p:sp>
        <p:sp>
          <p:nvSpPr>
            <p:cNvPr id="49" name="Блок-схема: ручной ввод 48"/>
            <p:cNvSpPr/>
            <p:nvPr/>
          </p:nvSpPr>
          <p:spPr>
            <a:xfrm>
              <a:off x="2675737" y="4736321"/>
              <a:ext cx="214314" cy="357190"/>
            </a:xfrm>
            <a:prstGeom prst="flowChartManualInpu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584110">
                <a:defRPr/>
              </a:pPr>
              <a:endParaRPr lang="ru-RU"/>
            </a:p>
          </p:txBody>
        </p:sp>
        <p:sp>
          <p:nvSpPr>
            <p:cNvPr id="50" name="Прямоугольный треугольник 49"/>
            <p:cNvSpPr/>
            <p:nvPr/>
          </p:nvSpPr>
          <p:spPr>
            <a:xfrm>
              <a:off x="2890051" y="4736321"/>
              <a:ext cx="71438" cy="35719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584110">
                <a:defRPr/>
              </a:pPr>
              <a:endParaRPr lang="ru-RU"/>
            </a:p>
          </p:txBody>
        </p:sp>
        <p:sp>
          <p:nvSpPr>
            <p:cNvPr id="51" name="Блок-схема: ручной ввод 50"/>
            <p:cNvSpPr/>
            <p:nvPr/>
          </p:nvSpPr>
          <p:spPr>
            <a:xfrm>
              <a:off x="2032795" y="4593445"/>
              <a:ext cx="571504" cy="500066"/>
            </a:xfrm>
            <a:prstGeom prst="flowChartManualInpu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584110">
                <a:defRPr/>
              </a:pPr>
              <a:endParaRPr lang="ru-RU"/>
            </a:p>
          </p:txBody>
        </p:sp>
      </p:grpSp>
      <p:sp>
        <p:nvSpPr>
          <p:cNvPr id="2" name="Стрелка вверх 1"/>
          <p:cNvSpPr/>
          <p:nvPr/>
        </p:nvSpPr>
        <p:spPr>
          <a:xfrm>
            <a:off x="5940152" y="1772816"/>
            <a:ext cx="288032" cy="288032"/>
          </a:xfrm>
          <a:prstGeom prst="up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1" name="Стрелка вверх 20"/>
          <p:cNvSpPr/>
          <p:nvPr/>
        </p:nvSpPr>
        <p:spPr>
          <a:xfrm>
            <a:off x="5940152" y="2420888"/>
            <a:ext cx="288032" cy="288032"/>
          </a:xfrm>
          <a:prstGeom prst="up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2" name="Стрелка вверх 21"/>
          <p:cNvSpPr/>
          <p:nvPr/>
        </p:nvSpPr>
        <p:spPr>
          <a:xfrm>
            <a:off x="5940152" y="3068960"/>
            <a:ext cx="288032" cy="288032"/>
          </a:xfrm>
          <a:prstGeom prst="up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3" name="Стрелка вверх 22"/>
          <p:cNvSpPr/>
          <p:nvPr/>
        </p:nvSpPr>
        <p:spPr>
          <a:xfrm>
            <a:off x="5940152" y="3717032"/>
            <a:ext cx="288032" cy="288032"/>
          </a:xfrm>
          <a:prstGeom prst="up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4" name="Стрелка вверх 23"/>
          <p:cNvSpPr/>
          <p:nvPr/>
        </p:nvSpPr>
        <p:spPr>
          <a:xfrm>
            <a:off x="5940152" y="4293096"/>
            <a:ext cx="288032" cy="288032"/>
          </a:xfrm>
          <a:prstGeom prst="up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678951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" y="609867"/>
            <a:ext cx="9143999" cy="517748"/>
          </a:xfrm>
          <a:prstGeom prst="rect">
            <a:avLst/>
          </a:prstGeom>
          <a:gradFill flip="none" rotWithShape="1">
            <a:gsLst>
              <a:gs pos="15000">
                <a:schemeClr val="bg1"/>
              </a:gs>
              <a:gs pos="98000">
                <a:schemeClr val="bg1">
                  <a:lumMod val="85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0" y="5085184"/>
            <a:ext cx="9143999" cy="1772816"/>
          </a:xfrm>
          <a:prstGeom prst="rect">
            <a:avLst/>
          </a:prstGeom>
          <a:gradFill flip="none" rotWithShape="1">
            <a:gsLst>
              <a:gs pos="15000">
                <a:schemeClr val="bg1"/>
              </a:gs>
              <a:gs pos="98000">
                <a:schemeClr val="bg1">
                  <a:lumMod val="85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467544" y="409461"/>
            <a:ext cx="826704" cy="91856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675048" y="514798"/>
            <a:ext cx="5040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chemeClr val="bg1">
                    <a:lumMod val="50000"/>
                  </a:schemeClr>
                </a:solidFill>
                <a:latin typeface="Georgia" panose="02040502050405020303" pitchFamily="18" charset="0"/>
              </a:rPr>
              <a:t>3</a:t>
            </a:r>
            <a:endParaRPr lang="ru-RU" sz="4000" b="1" dirty="0">
              <a:solidFill>
                <a:schemeClr val="bg1">
                  <a:lumMod val="50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47664" y="548680"/>
            <a:ext cx="7056784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500" dirty="0" smtClean="0">
                <a:solidFill>
                  <a:schemeClr val="bg1">
                    <a:lumMod val="50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ru-RU" sz="2500" b="1" dirty="0" smtClean="0">
                <a:solidFill>
                  <a:schemeClr val="bg1">
                    <a:lumMod val="50000"/>
                  </a:schemeClr>
                </a:solidFill>
                <a:latin typeface="Georgia" panose="02040502050405020303" pitchFamily="18" charset="0"/>
              </a:rPr>
              <a:t>Основные параметры бюджета</a:t>
            </a:r>
          </a:p>
          <a:p>
            <a:endParaRPr lang="ru-RU" dirty="0"/>
          </a:p>
        </p:txBody>
      </p:sp>
      <p:pic>
        <p:nvPicPr>
          <p:cNvPr id="12" name="Picture 2" descr="C:\Users\ПЕТРО\Desktop\0_119219_f7bd7e43_orig.png"/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3727" t="34764" b="6632"/>
          <a:stretch/>
        </p:blipFill>
        <p:spPr bwMode="auto">
          <a:xfrm rot="16200000">
            <a:off x="5888451" y="3602450"/>
            <a:ext cx="2780928" cy="3730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0235292"/>
              </p:ext>
            </p:extLst>
          </p:nvPr>
        </p:nvGraphicFramePr>
        <p:xfrm>
          <a:off x="555477" y="1337320"/>
          <a:ext cx="8120981" cy="137160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928293"/>
                <a:gridCol w="1224136"/>
                <a:gridCol w="1800200"/>
                <a:gridCol w="1584176"/>
                <a:gridCol w="1584176"/>
              </a:tblGrid>
              <a:tr h="716852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Поступления в бюджеты</a:t>
                      </a:r>
                      <a:r>
                        <a:rPr lang="ru-RU" sz="1200" baseline="0" dirty="0" smtClean="0"/>
                        <a:t> всех уровней от налогоплательщиков </a:t>
                      </a:r>
                    </a:p>
                    <a:p>
                      <a:pPr algn="ctr"/>
                      <a:r>
                        <a:rPr lang="ru-RU" sz="1200" baseline="0" dirty="0" err="1" smtClean="0"/>
                        <a:t>г.о</a:t>
                      </a:r>
                      <a:r>
                        <a:rPr lang="ru-RU" sz="1200" baseline="0" dirty="0" smtClean="0"/>
                        <a:t>. Тольятти</a:t>
                      </a:r>
                      <a:endParaRPr lang="ru-RU" sz="1200" dirty="0"/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Всего, </a:t>
                      </a:r>
                    </a:p>
                    <a:p>
                      <a:pPr algn="ctr"/>
                      <a:r>
                        <a:rPr lang="ru-RU" sz="1200" dirty="0" smtClean="0"/>
                        <a:t>млн.</a:t>
                      </a:r>
                      <a:r>
                        <a:rPr lang="ru-RU" sz="1200" baseline="0" dirty="0" smtClean="0"/>
                        <a:t> руб., из них:</a:t>
                      </a:r>
                      <a:endParaRPr lang="ru-RU" sz="1200" dirty="0"/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в</a:t>
                      </a:r>
                      <a:r>
                        <a:rPr lang="ru-RU" sz="1200" baseline="0" dirty="0" smtClean="0"/>
                        <a:t> федеральный бюджет</a:t>
                      </a:r>
                      <a:endParaRPr lang="ru-RU" sz="1200" dirty="0"/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в</a:t>
                      </a:r>
                      <a:r>
                        <a:rPr lang="ru-RU" sz="1200" baseline="0" dirty="0" smtClean="0"/>
                        <a:t> областной бюджет</a:t>
                      </a:r>
                      <a:endParaRPr lang="ru-RU" sz="1200" dirty="0"/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в</a:t>
                      </a:r>
                      <a:r>
                        <a:rPr lang="ru-RU" sz="1200" baseline="0" dirty="0" smtClean="0"/>
                        <a:t> местный бюджет</a:t>
                      </a:r>
                      <a:endParaRPr lang="ru-RU" sz="1200" dirty="0"/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  <a:alpha val="75000"/>
                      </a:schemeClr>
                    </a:solidFill>
                  </a:tcPr>
                </a:tc>
              </a:tr>
              <a:tr h="272075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2017 год</a:t>
                      </a:r>
                      <a:endParaRPr lang="ru-RU" sz="1200" dirty="0"/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32 716</a:t>
                      </a:r>
                      <a:endParaRPr lang="ru-RU" sz="1200" b="1" dirty="0"/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10 111</a:t>
                      </a:r>
                      <a:endParaRPr lang="ru-RU" sz="1200" dirty="0"/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17 589</a:t>
                      </a:r>
                      <a:endParaRPr lang="ru-RU" sz="1200" dirty="0"/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5 016</a:t>
                      </a:r>
                      <a:endParaRPr lang="ru-RU" sz="1200" dirty="0"/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238007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2018 год</a:t>
                      </a:r>
                      <a:endParaRPr lang="ru-RU" sz="1200" dirty="0"/>
                    </a:p>
                  </a:txBody>
                  <a:tcP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37</a:t>
                      </a:r>
                      <a:r>
                        <a:rPr lang="ru-RU" sz="1200" b="1" baseline="0" dirty="0" smtClean="0"/>
                        <a:t> 671</a:t>
                      </a:r>
                      <a:endParaRPr lang="ru-RU" sz="1200" b="1" dirty="0"/>
                    </a:p>
                  </a:txBody>
                  <a:tcP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9 561</a:t>
                      </a:r>
                      <a:endParaRPr lang="ru-RU" sz="1200" dirty="0"/>
                    </a:p>
                  </a:txBody>
                  <a:tcP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22 651</a:t>
                      </a:r>
                      <a:endParaRPr lang="ru-RU" sz="1200" dirty="0"/>
                    </a:p>
                  </a:txBody>
                  <a:tcP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5 459</a:t>
                      </a:r>
                      <a:endParaRPr lang="ru-RU" sz="1200" dirty="0"/>
                    </a:p>
                  </a:txBody>
                  <a:tcP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7167524"/>
              </p:ext>
            </p:extLst>
          </p:nvPr>
        </p:nvGraphicFramePr>
        <p:xfrm>
          <a:off x="555477" y="2881102"/>
          <a:ext cx="4304555" cy="3572236"/>
        </p:xfrm>
        <a:graphic>
          <a:graphicData uri="http://schemas.openxmlformats.org/drawingml/2006/table">
            <a:tbl>
              <a:tblPr/>
              <a:tblGrid>
                <a:gridCol w="2360339"/>
                <a:gridCol w="1080120"/>
                <a:gridCol w="864096"/>
              </a:tblGrid>
              <a:tr h="455459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1" i="0" u="none" strike="noStrike" dirty="0">
                          <a:solidFill>
                            <a:srgbClr val="FFFFFF"/>
                          </a:solidFill>
                          <a:latin typeface="Arial"/>
                        </a:rPr>
                        <a:t>Наименование показателя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endParaRPr lang="ru-RU" sz="1200" b="1" i="0" u="none" strike="noStrike" dirty="0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marL="72000" marR="36000" marT="36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1" i="0" u="none" strike="noStrike" dirty="0">
                          <a:solidFill>
                            <a:srgbClr val="FFFFFF"/>
                          </a:solidFill>
                          <a:latin typeface="Arial"/>
                        </a:rPr>
                        <a:t>2017 год </a:t>
                      </a:r>
                      <a:r>
                        <a:rPr lang="ru-RU" sz="1200" b="1" i="0" u="none" strike="noStrike" dirty="0" smtClean="0">
                          <a:solidFill>
                            <a:srgbClr val="FFFFFF"/>
                          </a:solidFill>
                          <a:latin typeface="Arial"/>
                        </a:rPr>
                        <a:t> </a:t>
                      </a:r>
                      <a:endParaRPr lang="ru-RU" sz="1200" b="1" i="0" u="none" strike="noStrike" dirty="0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marL="72000" marR="36000" marT="36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1" i="0" u="none" strike="noStrike" dirty="0">
                          <a:solidFill>
                            <a:srgbClr val="FFFFFF"/>
                          </a:solidFill>
                          <a:latin typeface="Arial"/>
                        </a:rPr>
                        <a:t>2018 год </a:t>
                      </a:r>
                      <a:r>
                        <a:rPr lang="ru-RU" sz="1200" b="1" i="0" u="none" strike="noStrike" dirty="0" smtClean="0">
                          <a:solidFill>
                            <a:srgbClr val="FFFFFF"/>
                          </a:solidFill>
                          <a:latin typeface="Arial"/>
                        </a:rPr>
                        <a:t>   </a:t>
                      </a:r>
                      <a:endParaRPr lang="ru-RU" sz="1200" b="1" i="0" u="none" strike="noStrike" dirty="0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marL="72000" marR="36000" marT="36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  <a:tr h="334933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Налоговые и неналоговые доходы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2000" marR="36000" marT="3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6 383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2000" marR="36000" marT="3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6 599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2000" marR="36000" marT="3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10655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Д</a:t>
                      </a:r>
                      <a:r>
                        <a:rPr lang="ru-RU" sz="1100" b="0" i="0" u="none" strike="noStrike" baseline="0" dirty="0" smtClean="0">
                          <a:solidFill>
                            <a:srgbClr val="000000"/>
                          </a:solidFill>
                          <a:latin typeface="Arial"/>
                        </a:rPr>
                        <a:t>отации на выравнивание бюджетной обеспеченности и стимулирующие субсидии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2000" marR="36000" marT="3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534</a:t>
                      </a:r>
                    </a:p>
                  </a:txBody>
                  <a:tcPr marL="72000" marR="36000" marT="3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700</a:t>
                      </a:r>
                    </a:p>
                  </a:txBody>
                  <a:tcPr marL="72000" marR="36000" marT="3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82042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Целевые субсидии и субвенции</a:t>
                      </a:r>
                    </a:p>
                  </a:txBody>
                  <a:tcPr marL="72000" marR="36000" marT="3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5 814</a:t>
                      </a:r>
                    </a:p>
                  </a:txBody>
                  <a:tcPr marL="72000" marR="36000" marT="3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5 656</a:t>
                      </a:r>
                    </a:p>
                  </a:txBody>
                  <a:tcPr marL="72000" marR="36000" marT="3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4933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Доходы всего </a:t>
                      </a:r>
                    </a:p>
                  </a:txBody>
                  <a:tcPr marL="72000" marR="36000" marT="3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1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12 731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72000" marR="36000" marT="3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1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12 955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72000" marR="36000" marT="3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89177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Расходы за счет собственных средств бюджета</a:t>
                      </a:r>
                      <a:r>
                        <a:rPr lang="ru-RU" sz="1100" b="1" i="0" u="none" strike="noStrike" dirty="0">
                          <a:solidFill>
                            <a:srgbClr val="FFFFFF"/>
                          </a:solidFill>
                          <a:latin typeface="Arial"/>
                        </a:rPr>
                        <a:t> 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2000" marR="36000" marT="3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6 737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72000" marR="36000" marT="3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7 029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72000" marR="36000" marT="3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95171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Расходы за счет средств вышестоящих бюджетов </a:t>
                      </a:r>
                    </a:p>
                  </a:txBody>
                  <a:tcPr marL="72000" marR="36000" marT="3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6 31</a:t>
                      </a:r>
                      <a:r>
                        <a:rPr lang="en-US" sz="11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9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72000" marR="36000" marT="3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6 150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72000" marR="36000" marT="3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4933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Расходы всего </a:t>
                      </a:r>
                    </a:p>
                  </a:txBody>
                  <a:tcPr marL="72000" marR="36000" marT="3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13 0</a:t>
                      </a:r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5</a:t>
                      </a:r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6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2000" marR="36000" marT="3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13 179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2000" marR="36000" marT="3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34933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Дефицит (-) / профицит (+) </a:t>
                      </a:r>
                      <a:r>
                        <a:rPr lang="ru-RU" sz="1100" b="1" i="0" u="none" strike="noStrike" dirty="0">
                          <a:solidFill>
                            <a:srgbClr val="FFFFFF"/>
                          </a:solidFill>
                          <a:latin typeface="Arial"/>
                        </a:rPr>
                        <a:t> 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2000" marR="36000" marT="3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-325</a:t>
                      </a:r>
                      <a:endParaRPr lang="en-US" sz="1100" b="1" i="0" u="none" strike="noStrike" dirty="0" smtClean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2000" marR="36000" marT="3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-224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2000" marR="36000" marT="3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6" name="Диаграмма 15"/>
          <p:cNvGraphicFramePr/>
          <p:nvPr>
            <p:extLst>
              <p:ext uri="{D42A27DB-BD31-4B8C-83A1-F6EECF244321}">
                <p14:modId xmlns:p14="http://schemas.microsoft.com/office/powerpoint/2010/main" val="2170759288"/>
              </p:ext>
            </p:extLst>
          </p:nvPr>
        </p:nvGraphicFramePr>
        <p:xfrm>
          <a:off x="5076056" y="2852936"/>
          <a:ext cx="3600402" cy="35812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276789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34615" y="6093298"/>
            <a:ext cx="3076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Georgia" panose="02040502050405020303" pitchFamily="18" charset="0"/>
              </a:rPr>
              <a:t>6</a:t>
            </a:r>
            <a:endParaRPr lang="ru-RU" sz="2400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428992" y="2214554"/>
            <a:ext cx="2643206" cy="1635309"/>
          </a:xfrm>
          <a:prstGeom prst="rect">
            <a:avLst/>
          </a:prstGeom>
          <a:solidFill>
            <a:srgbClr val="FFC5C5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ctr">
              <a:defRPr sz="1400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1pPr>
          </a:lstStyle>
          <a:p>
            <a:r>
              <a:rPr lang="ru-RU" sz="1800" b="1" u="sng" dirty="0">
                <a:solidFill>
                  <a:schemeClr val="tx1"/>
                </a:solidFill>
              </a:rPr>
              <a:t>Бюджет 2018 г</a:t>
            </a:r>
            <a:r>
              <a:rPr lang="ru-RU" sz="1800" b="1" dirty="0" smtClean="0">
                <a:solidFill>
                  <a:schemeClr val="tx1"/>
                </a:solidFill>
              </a:rPr>
              <a:t>.</a:t>
            </a:r>
          </a:p>
          <a:p>
            <a:endParaRPr lang="ru-RU" sz="1800" b="1" dirty="0" smtClean="0">
              <a:solidFill>
                <a:schemeClr val="tx1"/>
              </a:solidFill>
            </a:endParaRPr>
          </a:p>
          <a:p>
            <a:r>
              <a:rPr lang="ru-RU" sz="1800" b="1" dirty="0" smtClean="0">
                <a:solidFill>
                  <a:schemeClr val="tx1"/>
                </a:solidFill>
              </a:rPr>
              <a:t>Вышестоящие - 6 574 </a:t>
            </a:r>
            <a:endParaRPr lang="ru-RU" sz="1800" b="1" dirty="0">
              <a:solidFill>
                <a:schemeClr val="tx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00034" y="2643182"/>
            <a:ext cx="2498041" cy="892552"/>
          </a:xfrm>
          <a:prstGeom prst="rect">
            <a:avLst/>
          </a:prstGeom>
          <a:solidFill>
            <a:srgbClr val="E2F8FA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300" b="1" u="sng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50-летие выпуска первого автомобиля </a:t>
            </a:r>
          </a:p>
          <a:p>
            <a:pPr algn="ctr"/>
            <a:r>
              <a:rPr lang="ru-RU" sz="13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Вышестоящие - 101</a:t>
            </a:r>
            <a:endParaRPr lang="ru-RU" sz="13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3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Городские - 6</a:t>
            </a:r>
            <a:endParaRPr lang="ru-RU" sz="13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357950" y="2000240"/>
            <a:ext cx="2464613" cy="892552"/>
          </a:xfrm>
          <a:prstGeom prst="rect">
            <a:avLst/>
          </a:prstGeom>
          <a:solidFill>
            <a:srgbClr val="E2F8FA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300" b="1" u="sng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Ремонт дорог и дворовых территорий </a:t>
            </a:r>
          </a:p>
          <a:p>
            <a:pPr algn="ctr"/>
            <a:r>
              <a:rPr lang="ru-RU" sz="13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Вышестоящие </a:t>
            </a:r>
            <a:r>
              <a:rPr lang="ru-RU" sz="13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- 987 </a:t>
            </a:r>
            <a:endParaRPr lang="ru-RU" sz="13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3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Городские - 50 </a:t>
            </a:r>
            <a:endParaRPr lang="ru-RU" sz="13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23528" y="0"/>
            <a:ext cx="8712968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Привлечение средств из вышестоящих бюджетов на решение вопросов местного значения</a:t>
            </a:r>
          </a:p>
          <a:p>
            <a:pPr algn="ctr"/>
            <a:r>
              <a:rPr lang="ru-RU" sz="1500" b="1" dirty="0" smtClean="0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  <a:t> </a:t>
            </a:r>
            <a:endParaRPr lang="ru-RU" sz="1500" b="1" dirty="0" smtClean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 rot="10800000" flipV="1">
            <a:off x="500034" y="3786190"/>
            <a:ext cx="2498042" cy="1492716"/>
          </a:xfrm>
          <a:prstGeom prst="rect">
            <a:avLst/>
          </a:prstGeom>
          <a:solidFill>
            <a:srgbClr val="E2F8FA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300" b="1" u="sng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Формирование комфортной среды (благоустройство придомовых и общественных территорий)</a:t>
            </a:r>
          </a:p>
          <a:p>
            <a:pPr algn="ctr"/>
            <a:r>
              <a:rPr lang="ru-RU" sz="13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Вышестоящие - 173</a:t>
            </a:r>
            <a:endParaRPr lang="ru-RU" sz="13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3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Городские </a:t>
            </a:r>
            <a:r>
              <a:rPr lang="ru-RU" sz="13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– 19</a:t>
            </a:r>
            <a:endParaRPr lang="ru-RU" sz="13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357950" y="3143248"/>
            <a:ext cx="2445264" cy="892552"/>
          </a:xfrm>
          <a:prstGeom prst="rect">
            <a:avLst/>
          </a:prstGeom>
          <a:solidFill>
            <a:srgbClr val="E2F8FA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300" b="1" u="sng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Поддержка инициатив населения</a:t>
            </a:r>
          </a:p>
          <a:p>
            <a:pPr algn="ctr"/>
            <a:r>
              <a:rPr lang="ru-RU" sz="13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Вышестоящие </a:t>
            </a:r>
            <a:r>
              <a:rPr lang="ru-RU" sz="13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- 12</a:t>
            </a:r>
            <a:endParaRPr lang="ru-RU" sz="13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3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Городские </a:t>
            </a:r>
            <a:r>
              <a:rPr lang="ru-RU" sz="13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– 4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357950" y="4357694"/>
            <a:ext cx="2464613" cy="892552"/>
          </a:xfrm>
          <a:prstGeom prst="rect">
            <a:avLst/>
          </a:prstGeom>
          <a:solidFill>
            <a:srgbClr val="E2F8FA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300" b="1" u="sng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Обеспечение жильем молодых семей</a:t>
            </a:r>
          </a:p>
          <a:p>
            <a:pPr algn="ctr"/>
            <a:r>
              <a:rPr lang="ru-RU" sz="13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3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Вышестоящие </a:t>
            </a:r>
            <a:r>
              <a:rPr lang="ru-RU" sz="13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- 94</a:t>
            </a:r>
            <a:endParaRPr lang="ru-RU" sz="13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3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Городские -  32</a:t>
            </a:r>
            <a:endParaRPr lang="ru-RU" sz="13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357554" y="4357694"/>
            <a:ext cx="2459585" cy="892552"/>
          </a:xfrm>
          <a:prstGeom prst="rect">
            <a:avLst/>
          </a:prstGeom>
          <a:solidFill>
            <a:srgbClr val="E2F8FA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300" b="1" u="sng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Строительство объектов дошкольного </a:t>
            </a:r>
            <a:r>
              <a:rPr lang="ru-RU" sz="1300" b="1" u="sng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образования</a:t>
            </a:r>
          </a:p>
          <a:p>
            <a:pPr algn="ctr"/>
            <a:r>
              <a:rPr lang="ru-RU" sz="13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Вышестоящие - 280 </a:t>
            </a:r>
            <a:endParaRPr lang="ru-RU" sz="13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3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Городские - 17 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83568" y="5445224"/>
            <a:ext cx="8174346" cy="1231106"/>
          </a:xfrm>
          <a:prstGeom prst="rect">
            <a:avLst/>
          </a:prstGeom>
          <a:solidFill>
            <a:srgbClr val="FFC5C5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ru-RU" sz="1400" b="1" u="sng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200" b="1" u="sng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Некоторые виды расходов из вышестоящих бюджетов</a:t>
            </a:r>
            <a:r>
              <a:rPr lang="en-US" sz="1200" b="1" u="sng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" b="1" u="sng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(7 094</a:t>
            </a:r>
            <a:r>
              <a:rPr lang="en-US" sz="1200" b="1" u="sng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lang="ru-RU" sz="1200" b="1" u="sng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не включенные в бюджет городского округа, в том числе: </a:t>
            </a:r>
          </a:p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Социальные выплаты населению </a:t>
            </a:r>
            <a:r>
              <a:rPr lang="ru-RU" sz="1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– 3 105</a:t>
            </a:r>
          </a:p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Содержание государственных  и федеральных  учреждений  образования </a:t>
            </a:r>
            <a:r>
              <a:rPr lang="ru-RU" sz="1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– 3 146 </a:t>
            </a:r>
          </a:p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Строительство объектов капитального строительства </a:t>
            </a:r>
            <a:r>
              <a:rPr lang="ru-RU" sz="1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– 843</a:t>
            </a:r>
            <a:endParaRPr lang="ru-RU" sz="12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1" y="609867"/>
            <a:ext cx="9143999" cy="517748"/>
          </a:xfrm>
          <a:prstGeom prst="rect">
            <a:avLst/>
          </a:prstGeom>
          <a:gradFill flip="none" rotWithShape="1">
            <a:gsLst>
              <a:gs pos="15000">
                <a:schemeClr val="bg1"/>
              </a:gs>
              <a:gs pos="98000">
                <a:schemeClr val="bg1">
                  <a:lumMod val="85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dirty="0"/>
          </a:p>
        </p:txBody>
      </p:sp>
      <p:sp>
        <p:nvSpPr>
          <p:cNvPr id="30" name="TextBox 29"/>
          <p:cNvSpPr txBox="1"/>
          <p:nvPr/>
        </p:nvSpPr>
        <p:spPr>
          <a:xfrm>
            <a:off x="3428992" y="1285860"/>
            <a:ext cx="2459585" cy="492443"/>
          </a:xfrm>
          <a:prstGeom prst="rect">
            <a:avLst/>
          </a:prstGeom>
          <a:solidFill>
            <a:srgbClr val="E2F8FA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300" b="1" u="sng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Субвенции</a:t>
            </a:r>
          </a:p>
          <a:p>
            <a:pPr algn="ctr"/>
            <a:r>
              <a:rPr lang="ru-RU" sz="13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4 102</a:t>
            </a:r>
            <a:r>
              <a:rPr lang="ru-RU" sz="13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13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357950" y="1285860"/>
            <a:ext cx="2481101" cy="492443"/>
          </a:xfrm>
          <a:prstGeom prst="rect">
            <a:avLst/>
          </a:prstGeom>
          <a:solidFill>
            <a:srgbClr val="E2F8FA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300" b="1" u="sng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Стимулирующие субсидии </a:t>
            </a:r>
          </a:p>
          <a:p>
            <a:pPr algn="ctr"/>
            <a:r>
              <a:rPr lang="ru-RU" sz="13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526 </a:t>
            </a:r>
            <a:endParaRPr lang="ru-RU" sz="13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467544" y="409461"/>
            <a:ext cx="826704" cy="91856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3" name="TextBox 32"/>
          <p:cNvSpPr txBox="1"/>
          <p:nvPr/>
        </p:nvSpPr>
        <p:spPr>
          <a:xfrm>
            <a:off x="628868" y="476672"/>
            <a:ext cx="5040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bg1">
                    <a:lumMod val="50000"/>
                  </a:schemeClr>
                </a:solidFill>
                <a:latin typeface="Georgia" panose="02040502050405020303" pitchFamily="18" charset="0"/>
              </a:rPr>
              <a:t>4</a:t>
            </a:r>
            <a:endParaRPr lang="ru-RU" sz="4000" b="1" dirty="0">
              <a:solidFill>
                <a:schemeClr val="bg1">
                  <a:lumMod val="50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00034" y="1285860"/>
            <a:ext cx="2498042" cy="1092607"/>
          </a:xfrm>
          <a:prstGeom prst="rect">
            <a:avLst/>
          </a:prstGeom>
          <a:solidFill>
            <a:srgbClr val="E2F8FA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300" b="1" u="sng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Капитальный ремонт учреждений социально-культурной сферы</a:t>
            </a:r>
          </a:p>
          <a:p>
            <a:pPr algn="ctr"/>
            <a:r>
              <a:rPr lang="ru-RU" sz="13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Вышестоящие - 163</a:t>
            </a:r>
            <a:endParaRPr lang="ru-RU" sz="13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3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Городские - 50</a:t>
            </a:r>
            <a:endParaRPr lang="ru-RU" sz="13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6" name="Picture 2" descr="C:\Users\ПЕТРО\Desktop\0_119219_f7bd7e43_orig.png"/>
          <p:cNvPicPr>
            <a:picLocks noChangeAspect="1" noChangeArrowheads="1"/>
          </p:cNvPicPr>
          <p:nvPr/>
        </p:nvPicPr>
        <p:blipFill rotWithShape="1"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3727" t="34764" b="6632"/>
          <a:stretch/>
        </p:blipFill>
        <p:spPr bwMode="auto">
          <a:xfrm rot="16200000">
            <a:off x="6600267" y="4314265"/>
            <a:ext cx="1357298" cy="3730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8368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" y="5085184"/>
            <a:ext cx="9144000" cy="1772816"/>
          </a:xfrm>
          <a:prstGeom prst="rect">
            <a:avLst/>
          </a:prstGeom>
          <a:gradFill flip="none" rotWithShape="1">
            <a:gsLst>
              <a:gs pos="15000">
                <a:schemeClr val="bg1"/>
              </a:gs>
              <a:gs pos="98000">
                <a:schemeClr val="bg1">
                  <a:lumMod val="85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2" descr="C:\Users\ПЕТРО\Desktop\0_119219_f7bd7e43_orig.png"/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3727" t="34764" b="6632"/>
          <a:stretch/>
        </p:blipFill>
        <p:spPr bwMode="auto">
          <a:xfrm rot="16200000">
            <a:off x="5888452" y="3602450"/>
            <a:ext cx="2780928" cy="3730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" y="609867"/>
            <a:ext cx="9143999" cy="517748"/>
          </a:xfrm>
          <a:prstGeom prst="rect">
            <a:avLst/>
          </a:prstGeom>
          <a:gradFill flip="none" rotWithShape="1">
            <a:gsLst>
              <a:gs pos="15000">
                <a:schemeClr val="bg1"/>
              </a:gs>
              <a:gs pos="98000">
                <a:schemeClr val="bg1">
                  <a:lumMod val="85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467544" y="409461"/>
            <a:ext cx="826704" cy="91856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628868" y="476672"/>
            <a:ext cx="5040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chemeClr val="bg1">
                    <a:lumMod val="50000"/>
                  </a:schemeClr>
                </a:solidFill>
                <a:latin typeface="Georgia" panose="02040502050405020303" pitchFamily="18" charset="0"/>
              </a:rPr>
              <a:t>5</a:t>
            </a:r>
            <a:endParaRPr lang="ru-RU" sz="4000" b="1" dirty="0">
              <a:solidFill>
                <a:schemeClr val="bg1">
                  <a:lumMod val="50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47664" y="548680"/>
            <a:ext cx="7200800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500" dirty="0" smtClean="0">
                <a:solidFill>
                  <a:schemeClr val="bg1">
                    <a:lumMod val="50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ru-RU" sz="2000" dirty="0" smtClean="0">
                <a:solidFill>
                  <a:schemeClr val="bg1">
                    <a:lumMod val="50000"/>
                  </a:schemeClr>
                </a:solidFill>
                <a:latin typeface="Georgia" panose="02040502050405020303" pitchFamily="18" charset="0"/>
              </a:rPr>
              <a:t>Уровень долговой нагрузки и мероприятия по снижению</a:t>
            </a:r>
            <a:endParaRPr lang="ru-RU" sz="2000" dirty="0">
              <a:solidFill>
                <a:schemeClr val="bg1">
                  <a:lumMod val="50000"/>
                </a:schemeClr>
              </a:solidFill>
              <a:latin typeface="Georgia" panose="02040502050405020303" pitchFamily="18" charset="0"/>
            </a:endParaRPr>
          </a:p>
          <a:p>
            <a:endParaRPr lang="ru-RU" dirty="0"/>
          </a:p>
        </p:txBody>
      </p:sp>
      <p:graphicFrame>
        <p:nvGraphicFramePr>
          <p:cNvPr id="14" name="Диаграмма 13"/>
          <p:cNvGraphicFramePr/>
          <p:nvPr>
            <p:extLst>
              <p:ext uri="{D42A27DB-BD31-4B8C-83A1-F6EECF244321}">
                <p14:modId xmlns:p14="http://schemas.microsoft.com/office/powerpoint/2010/main" val="596774543"/>
              </p:ext>
            </p:extLst>
          </p:nvPr>
        </p:nvGraphicFramePr>
        <p:xfrm>
          <a:off x="467544" y="1297803"/>
          <a:ext cx="8280920" cy="33553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" name="Прямоугольник 14"/>
          <p:cNvSpPr/>
          <p:nvPr/>
        </p:nvSpPr>
        <p:spPr>
          <a:xfrm>
            <a:off x="3677128" y="4709526"/>
            <a:ext cx="1736699" cy="1824532"/>
          </a:xfrm>
          <a:prstGeom prst="rect">
            <a:avLst/>
          </a:prstGeom>
          <a:solidFill>
            <a:srgbClr val="FF0000">
              <a:alpha val="30000"/>
            </a:srgbClr>
          </a:solidFill>
          <a:ln>
            <a:solidFill>
              <a:schemeClr val="accent1">
                <a:shade val="50000"/>
                <a:hueMod val="94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Снижение расходов </a:t>
            </a:r>
          </a:p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обслуживание муниципального долга </a:t>
            </a:r>
          </a:p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2018 году </a:t>
            </a:r>
          </a:p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141 млн. руб</a:t>
            </a:r>
            <a:r>
              <a:rPr lang="ru-RU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6" name="Выноска со стрелкой вправо 15"/>
          <p:cNvSpPr/>
          <p:nvPr/>
        </p:nvSpPr>
        <p:spPr>
          <a:xfrm>
            <a:off x="428810" y="4720303"/>
            <a:ext cx="3224909" cy="710005"/>
          </a:xfrm>
          <a:prstGeom prst="rightArrowCallout">
            <a:avLst>
              <a:gd name="adj1" fmla="val 35126"/>
              <a:gd name="adj2" fmla="val 25000"/>
              <a:gd name="adj3" fmla="val 25000"/>
              <a:gd name="adj4" fmla="val 83231"/>
            </a:avLst>
          </a:prstGeom>
          <a:solidFill>
            <a:srgbClr val="E5E5D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Привлечение бюджетных кредитов на пополнение остатков средств </a:t>
            </a:r>
          </a:p>
          <a:p>
            <a:pPr algn="ctr"/>
            <a:r>
              <a:rPr lang="ru-RU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(на 90 дней под 0,1% годовых)</a:t>
            </a:r>
            <a:endParaRPr lang="ru-RU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Выноска со стрелкой вправо 16"/>
          <p:cNvSpPr/>
          <p:nvPr/>
        </p:nvSpPr>
        <p:spPr>
          <a:xfrm>
            <a:off x="428810" y="5848608"/>
            <a:ext cx="3224907" cy="618471"/>
          </a:xfrm>
          <a:prstGeom prst="rightArrowCallout">
            <a:avLst>
              <a:gd name="adj1" fmla="val 37658"/>
              <a:gd name="adj2" fmla="val 25000"/>
              <a:gd name="adj3" fmla="val 25000"/>
              <a:gd name="adj4" fmla="val 83496"/>
            </a:avLst>
          </a:prstGeom>
          <a:solidFill>
            <a:srgbClr val="E5E5D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Привлечение бюджетного кредита (104 млн. руб., на 3 года под ¼ ставки рефинансирования)</a:t>
            </a:r>
            <a:endParaRPr lang="ru-RU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Выноска со стрелкой влево 17"/>
          <p:cNvSpPr/>
          <p:nvPr/>
        </p:nvSpPr>
        <p:spPr>
          <a:xfrm>
            <a:off x="5450108" y="4709526"/>
            <a:ext cx="3370365" cy="927797"/>
          </a:xfrm>
          <a:prstGeom prst="leftArrowCallout">
            <a:avLst>
              <a:gd name="adj1" fmla="val 38559"/>
              <a:gd name="adj2" fmla="val 25000"/>
              <a:gd name="adj3" fmla="val 25000"/>
              <a:gd name="adj4" fmla="val 83964"/>
            </a:avLst>
          </a:prstGeom>
          <a:solidFill>
            <a:srgbClr val="E5E5D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Заключение дополнительных соглашений по действующим муниципальным контрактам на привлечение коммерческих кредитов (снижение ставки с 8,8% до 8,25%)</a:t>
            </a:r>
          </a:p>
        </p:txBody>
      </p:sp>
      <p:sp>
        <p:nvSpPr>
          <p:cNvPr id="19" name="Выноска со стрелкой влево 18"/>
          <p:cNvSpPr/>
          <p:nvPr/>
        </p:nvSpPr>
        <p:spPr>
          <a:xfrm>
            <a:off x="5450108" y="5752823"/>
            <a:ext cx="3364336" cy="781235"/>
          </a:xfrm>
          <a:prstGeom prst="leftArrowCallout">
            <a:avLst>
              <a:gd name="adj1" fmla="val 35000"/>
              <a:gd name="adj2" fmla="val 25000"/>
              <a:gd name="adj3" fmla="val 25000"/>
              <a:gd name="adj4" fmla="val 84175"/>
            </a:avLst>
          </a:prstGeom>
          <a:solidFill>
            <a:srgbClr val="E5E5D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Проведение электронных аукционов </a:t>
            </a:r>
          </a:p>
          <a:p>
            <a:pPr algn="ctr"/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целью снижения действующих ставок кредитования (с 8,25% до 7,71-8%)</a:t>
            </a:r>
          </a:p>
        </p:txBody>
      </p:sp>
    </p:spTree>
    <p:extLst>
      <p:ext uri="{BB962C8B-B14F-4D97-AF65-F5344CB8AC3E}">
        <p14:creationId xmlns:p14="http://schemas.microsoft.com/office/powerpoint/2010/main" val="11205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5085184"/>
            <a:ext cx="9143999" cy="1772816"/>
          </a:xfrm>
          <a:prstGeom prst="rect">
            <a:avLst/>
          </a:prstGeom>
          <a:gradFill flip="none" rotWithShape="1">
            <a:gsLst>
              <a:gs pos="15000">
                <a:schemeClr val="bg1"/>
              </a:gs>
              <a:gs pos="98000">
                <a:schemeClr val="bg1">
                  <a:lumMod val="85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2" descr="C:\Users\ПЕТРО\Desktop\0_119219_f7bd7e43_orig.png"/>
          <p:cNvPicPr>
            <a:picLocks noChangeAspect="1" noChangeArrowheads="1"/>
          </p:cNvPicPr>
          <p:nvPr/>
        </p:nvPicPr>
        <p:blipFill rotWithShape="1"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3727" t="34764" b="6632"/>
          <a:stretch/>
        </p:blipFill>
        <p:spPr bwMode="auto">
          <a:xfrm rot="16200000">
            <a:off x="5888451" y="3602450"/>
            <a:ext cx="2780928" cy="3730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" y="609867"/>
            <a:ext cx="9143999" cy="517748"/>
          </a:xfrm>
          <a:prstGeom prst="rect">
            <a:avLst/>
          </a:prstGeom>
          <a:gradFill flip="none" rotWithShape="1">
            <a:gsLst>
              <a:gs pos="15000">
                <a:schemeClr val="bg1"/>
              </a:gs>
              <a:gs pos="98000">
                <a:schemeClr val="bg1">
                  <a:lumMod val="85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467544" y="409461"/>
            <a:ext cx="826704" cy="91856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628868" y="476672"/>
            <a:ext cx="5040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chemeClr val="bg1">
                    <a:lumMod val="50000"/>
                  </a:schemeClr>
                </a:solidFill>
                <a:latin typeface="Georgia" panose="02040502050405020303" pitchFamily="18" charset="0"/>
              </a:rPr>
              <a:t>6</a:t>
            </a:r>
            <a:endParaRPr lang="ru-RU" sz="4000" b="1" dirty="0">
              <a:solidFill>
                <a:schemeClr val="bg1">
                  <a:lumMod val="50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47664" y="548680"/>
            <a:ext cx="70567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 smtClean="0">
                <a:solidFill>
                  <a:schemeClr val="bg1">
                    <a:lumMod val="50000"/>
                  </a:schemeClr>
                </a:solidFill>
                <a:latin typeface="Georgia" panose="02040502050405020303" pitchFamily="18" charset="0"/>
              </a:rPr>
              <a:t>ЗАНЯТОСТЬ НАСЕЛЕНИЯ И РЫНОК ТРУДА</a:t>
            </a:r>
            <a:endParaRPr lang="ru-RU" sz="2200" b="1" dirty="0">
              <a:solidFill>
                <a:schemeClr val="bg1">
                  <a:lumMod val="50000"/>
                </a:schemeClr>
              </a:solidFill>
              <a:latin typeface="Georgia" panose="02040502050405020303" pitchFamily="18" charset="0"/>
            </a:endParaRPr>
          </a:p>
          <a:p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899592" y="1412777"/>
            <a:ext cx="8001408" cy="72943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chemeClr val="accent1"/>
              </a:buClr>
              <a:buSzPct val="110000"/>
            </a:pPr>
            <a:r>
              <a:rPr lang="ru-RU" sz="1900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Создано 4 тыс. новых </a:t>
            </a:r>
          </a:p>
          <a:p>
            <a:pPr marL="285750" indent="-285750">
              <a:buClr>
                <a:schemeClr val="accent1"/>
              </a:buClr>
              <a:buSzPct val="110000"/>
            </a:pPr>
            <a:r>
              <a:rPr lang="ru-RU" sz="1900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постоянных и </a:t>
            </a:r>
            <a:r>
              <a:rPr lang="ru-RU" sz="1900" b="1" i="1" u="sng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3 тыс.</a:t>
            </a:r>
            <a:r>
              <a:rPr lang="ru-RU" sz="1900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временных </a:t>
            </a:r>
          </a:p>
          <a:p>
            <a:pPr marL="285750" indent="-285750">
              <a:buClr>
                <a:schemeClr val="accent1"/>
              </a:buClr>
              <a:buSzPct val="110000"/>
            </a:pPr>
            <a:r>
              <a:rPr lang="ru-RU" sz="1900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рабочих мест;</a:t>
            </a:r>
          </a:p>
          <a:p>
            <a:pPr>
              <a:buClr>
                <a:schemeClr val="accent1"/>
              </a:buClr>
              <a:buSzPct val="110000"/>
            </a:pPr>
            <a:r>
              <a:rPr lang="ru-RU" sz="19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</a:p>
          <a:p>
            <a:pPr>
              <a:buClr>
                <a:schemeClr val="accent1"/>
              </a:buClr>
              <a:buSzPct val="110000"/>
            </a:pPr>
            <a:r>
              <a:rPr lang="ru-RU" sz="1900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Высвобождено по причине сокращения </a:t>
            </a:r>
          </a:p>
          <a:p>
            <a:pPr marL="285750" indent="-285750">
              <a:buClr>
                <a:schemeClr val="accent1"/>
              </a:buClr>
              <a:buSzPct val="110000"/>
            </a:pPr>
            <a:r>
              <a:rPr lang="ru-RU" sz="1900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штатов </a:t>
            </a:r>
            <a:r>
              <a:rPr lang="ru-RU" sz="1900" b="1" i="1" u="sng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в 1,6 раза меньше</a:t>
            </a:r>
            <a:r>
              <a:rPr lang="ru-RU" sz="1900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;</a:t>
            </a:r>
          </a:p>
          <a:p>
            <a:pPr>
              <a:buClr>
                <a:schemeClr val="accent1"/>
              </a:buClr>
              <a:buSzPct val="110000"/>
            </a:pPr>
            <a:r>
              <a:rPr lang="ru-RU" sz="1900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</a:p>
          <a:p>
            <a:pPr>
              <a:buClr>
                <a:schemeClr val="accent1"/>
              </a:buClr>
              <a:buSzPct val="110000"/>
            </a:pPr>
            <a:endParaRPr lang="ru-RU" sz="1900" b="1" i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>
              <a:buClr>
                <a:schemeClr val="accent1"/>
              </a:buClr>
              <a:buSzPct val="110000"/>
            </a:pPr>
            <a:r>
              <a:rPr lang="ru-RU" sz="1900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Количество вакансий в Центре занятости </a:t>
            </a:r>
          </a:p>
          <a:p>
            <a:pPr marL="285750" indent="-285750">
              <a:buClr>
                <a:schemeClr val="accent1"/>
              </a:buClr>
              <a:buSzPct val="110000"/>
            </a:pPr>
            <a:r>
              <a:rPr lang="ru-RU" sz="1900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на конец 2018 года – </a:t>
            </a:r>
            <a:r>
              <a:rPr lang="ru-RU" sz="1900" b="1" i="1" u="sng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7,6 тыс. единиц</a:t>
            </a:r>
            <a:r>
              <a:rPr lang="ru-RU" sz="1900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;</a:t>
            </a:r>
          </a:p>
          <a:p>
            <a:pPr>
              <a:buClr>
                <a:schemeClr val="accent1"/>
              </a:buClr>
              <a:buSzPct val="110000"/>
            </a:pPr>
            <a:r>
              <a:rPr lang="ru-RU" sz="1900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</a:p>
          <a:p>
            <a:pPr>
              <a:buClr>
                <a:schemeClr val="accent1"/>
              </a:buClr>
              <a:buSzPct val="110000"/>
            </a:pPr>
            <a:endParaRPr lang="ru-RU" sz="1900" b="1" i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>
              <a:buClr>
                <a:schemeClr val="accent1"/>
              </a:buClr>
              <a:buSzPct val="110000"/>
            </a:pPr>
            <a:r>
              <a:rPr lang="ru-RU" sz="1900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Количество официальных безработных </a:t>
            </a:r>
            <a:r>
              <a:rPr lang="ru-RU" sz="1900" b="1" i="1" u="sng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снизилось за 2018 год </a:t>
            </a:r>
            <a:r>
              <a:rPr lang="ru-RU" sz="2000" b="1" i="1" u="sng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в 1,6 раза </a:t>
            </a:r>
          </a:p>
          <a:p>
            <a:pPr marL="285750" indent="-285750">
              <a:buClr>
                <a:schemeClr val="accent1"/>
              </a:buClr>
              <a:buSzPct val="110000"/>
            </a:pPr>
            <a:endParaRPr lang="ru-RU" sz="2000" b="1" i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buClr>
                <a:schemeClr val="accent1"/>
              </a:buClr>
              <a:buSzPct val="110000"/>
            </a:pPr>
            <a:endParaRPr lang="ru-RU" sz="2000" b="1" i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buClr>
                <a:schemeClr val="accent1"/>
              </a:buClr>
              <a:buSzPct val="110000"/>
            </a:pPr>
            <a:r>
              <a:rPr lang="ru-RU" sz="2000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Задолженность организаций по заработной плате перед работниками  </a:t>
            </a:r>
            <a:r>
              <a:rPr lang="ru-RU" sz="2000" b="1" i="1" u="sng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снизилась за 2018 год в 2 раза</a:t>
            </a:r>
            <a:r>
              <a:rPr lang="ru-RU" sz="2000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(на 70 млн.руб.)</a:t>
            </a:r>
          </a:p>
          <a:p>
            <a:pPr marL="285750" indent="-285750">
              <a:buClr>
                <a:schemeClr val="accent1"/>
              </a:buClr>
              <a:buSzPct val="110000"/>
            </a:pPr>
            <a:endParaRPr lang="ru-RU" sz="2000" b="1" i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>
              <a:buClr>
                <a:schemeClr val="accent1"/>
              </a:buClr>
              <a:buSzPct val="110000"/>
            </a:pPr>
            <a:endParaRPr lang="ru-RU" sz="2000" b="1" i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>
              <a:buClr>
                <a:schemeClr val="accent1"/>
              </a:buClr>
              <a:buSzPct val="110000"/>
            </a:pPr>
            <a:endParaRPr lang="ru-RU" sz="2000" b="1" i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>
              <a:buClr>
                <a:schemeClr val="accent1"/>
              </a:buClr>
              <a:buSzPct val="110000"/>
            </a:pPr>
            <a:endParaRPr lang="ru-RU" sz="2000" b="1" i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>
              <a:buClr>
                <a:schemeClr val="accent1"/>
              </a:buClr>
              <a:buSzPct val="110000"/>
            </a:pPr>
            <a:endParaRPr lang="ru-RU" sz="2000" b="1" i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>
              <a:buClr>
                <a:schemeClr val="accent1"/>
              </a:buClr>
              <a:buSzPct val="110000"/>
            </a:pPr>
            <a:r>
              <a:rPr lang="ru-RU" sz="2000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</a:p>
          <a:p>
            <a:pPr>
              <a:buClr>
                <a:srgbClr val="0070C0"/>
              </a:buClr>
            </a:pPr>
            <a:r>
              <a:rPr lang="ru-R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313811" y="1628800"/>
            <a:ext cx="630113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323528" y="2492896"/>
            <a:ext cx="630113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323528" y="3645024"/>
            <a:ext cx="630113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1700808"/>
            <a:ext cx="3168352" cy="3096344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653136"/>
            <a:ext cx="633413" cy="93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244" y="5730602"/>
            <a:ext cx="633413" cy="93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205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" y="609867"/>
            <a:ext cx="9143999" cy="517748"/>
          </a:xfrm>
          <a:prstGeom prst="rect">
            <a:avLst/>
          </a:prstGeom>
          <a:gradFill flip="none" rotWithShape="1">
            <a:gsLst>
              <a:gs pos="15000">
                <a:schemeClr val="bg1"/>
              </a:gs>
              <a:gs pos="98000">
                <a:schemeClr val="bg1">
                  <a:lumMod val="85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5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67544" y="409461"/>
            <a:ext cx="826704" cy="91856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675048" y="514798"/>
            <a:ext cx="5040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chemeClr val="bg1">
                    <a:lumMod val="50000"/>
                  </a:schemeClr>
                </a:solidFill>
                <a:latin typeface="Georgia" panose="02040502050405020303" pitchFamily="18" charset="0"/>
              </a:rPr>
              <a:t>7</a:t>
            </a:r>
            <a:endParaRPr lang="ru-RU" sz="4000" b="1" dirty="0">
              <a:solidFill>
                <a:schemeClr val="bg1">
                  <a:lumMod val="50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19672" y="0"/>
            <a:ext cx="7056784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500" dirty="0" smtClean="0">
                <a:solidFill>
                  <a:schemeClr val="bg1">
                    <a:lumMod val="50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ru-RU" sz="2500" b="1" dirty="0" smtClean="0">
                <a:solidFill>
                  <a:schemeClr val="bg1">
                    <a:lumMod val="50000"/>
                  </a:schemeClr>
                </a:solidFill>
                <a:latin typeface="Georgia" panose="02040502050405020303" pitchFamily="18" charset="0"/>
              </a:rPr>
              <a:t>Инвестиционное развитие и поддержка предпринимательства</a:t>
            </a:r>
            <a:endParaRPr lang="ru-RU" sz="2500" b="1" dirty="0">
              <a:solidFill>
                <a:schemeClr val="bg1">
                  <a:lumMod val="50000"/>
                </a:schemeClr>
              </a:solidFill>
              <a:latin typeface="Georgia" panose="02040502050405020303" pitchFamily="18" charset="0"/>
            </a:endParaRPr>
          </a:p>
          <a:p>
            <a:endParaRPr lang="ru-RU" dirty="0"/>
          </a:p>
        </p:txBody>
      </p:sp>
      <p:pic>
        <p:nvPicPr>
          <p:cNvPr id="12" name="Picture 2" descr="C:\Users\ПЕТРО\Desktop\0_119219_f7bd7e43_orig.png"/>
          <p:cNvPicPr>
            <a:picLocks noChangeAspect="1" noChangeArrowheads="1"/>
          </p:cNvPicPr>
          <p:nvPr/>
        </p:nvPicPr>
        <p:blipFill rotWithShape="1"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3727" t="34764" b="6632"/>
          <a:stretch/>
        </p:blipFill>
        <p:spPr bwMode="auto">
          <a:xfrm rot="16200000">
            <a:off x="5888451" y="3602450"/>
            <a:ext cx="2780928" cy="3730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Documents and Settings\efremova.rk\Рабочий стол\вертикальный логотип ТОР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1340768"/>
            <a:ext cx="1696225" cy="1939935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0" y="3212976"/>
            <a:ext cx="23042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 место в рейтинге территорий опережающего социально-экономического развития</a:t>
            </a:r>
            <a:endParaRPr lang="ru-RU" sz="1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5" name="Picture 6" descr="D:\DOCUMENT\Documents\Work_123\Предприятия\ЛОГОТИПЫ\logo ОЭЗ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988840"/>
            <a:ext cx="1762894" cy="748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2852936"/>
            <a:ext cx="1656184" cy="100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 cstate="print"/>
          <a:stretch>
            <a:fillRect/>
          </a:stretch>
        </p:blipFill>
        <p:spPr bwMode="auto">
          <a:xfrm>
            <a:off x="4355976" y="1988840"/>
            <a:ext cx="2088232" cy="1872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Скругленный прямоугольник 8"/>
          <p:cNvSpPr/>
          <p:nvPr/>
        </p:nvSpPr>
        <p:spPr>
          <a:xfrm>
            <a:off x="323528" y="4293096"/>
            <a:ext cx="5984665" cy="631943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ПОДДЕРЖКА МАЛОГО ПРЕДПРИНИМАТЕЛЬСТВА</a:t>
            </a:r>
            <a:endParaRPr lang="ru-RU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2267744" y="1268760"/>
            <a:ext cx="6480720" cy="631943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ИНВЕСТИЦИОННЫЕ  ПЛОЩАДКИ</a:t>
            </a:r>
            <a:endParaRPr lang="ru-RU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4" name="Выгнутая вниз стрелка 33"/>
          <p:cNvSpPr/>
          <p:nvPr/>
        </p:nvSpPr>
        <p:spPr>
          <a:xfrm rot="20235542">
            <a:off x="6414260" y="6264330"/>
            <a:ext cx="1356040" cy="490306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372200" y="4149080"/>
            <a:ext cx="27718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Wingdings" pitchFamily="2" charset="2"/>
              <a:buChar char="Ø"/>
            </a:pPr>
            <a:r>
              <a:rPr lang="ru-RU" sz="2400" b="1" i="1" dirty="0" smtClean="0">
                <a:solidFill>
                  <a:srgbClr val="C00000"/>
                </a:solidFill>
              </a:rPr>
              <a:t>6,6%</a:t>
            </a:r>
            <a:r>
              <a:rPr lang="ru-RU" b="1" i="1" dirty="0" smtClean="0">
                <a:solidFill>
                  <a:srgbClr val="C00000"/>
                </a:solidFill>
              </a:rPr>
              <a:t> рост </a:t>
            </a:r>
          </a:p>
          <a:p>
            <a:pPr algn="ctr"/>
            <a:r>
              <a:rPr lang="ru-RU" b="1" i="1" dirty="0" smtClean="0">
                <a:solidFill>
                  <a:srgbClr val="C00000"/>
                </a:solidFill>
              </a:rPr>
              <a:t>количества </a:t>
            </a:r>
            <a:r>
              <a:rPr lang="ru-RU" b="1" i="1" dirty="0" err="1" smtClean="0">
                <a:solidFill>
                  <a:srgbClr val="C00000"/>
                </a:solidFill>
              </a:rPr>
              <a:t>СМСП</a:t>
            </a:r>
            <a:r>
              <a:rPr lang="ru-RU" b="1" i="1" dirty="0" smtClean="0">
                <a:solidFill>
                  <a:srgbClr val="C00000"/>
                </a:solidFill>
              </a:rPr>
              <a:t> ;</a:t>
            </a:r>
          </a:p>
          <a:p>
            <a:pPr algn="ctr">
              <a:buFont typeface="Wingdings" pitchFamily="2" charset="2"/>
              <a:buChar char="Ø"/>
            </a:pPr>
            <a:r>
              <a:rPr lang="ru-RU" b="1" i="1" dirty="0" smtClean="0">
                <a:solidFill>
                  <a:srgbClr val="C00000"/>
                </a:solidFill>
              </a:rPr>
              <a:t>  </a:t>
            </a:r>
            <a:r>
              <a:rPr lang="ru-RU" sz="2400" b="1" i="1" dirty="0" smtClean="0">
                <a:solidFill>
                  <a:srgbClr val="C00000"/>
                </a:solidFill>
              </a:rPr>
              <a:t>4 тыс.</a:t>
            </a:r>
            <a:r>
              <a:rPr lang="ru-RU" b="1" i="1" dirty="0" smtClean="0">
                <a:solidFill>
                  <a:srgbClr val="C00000"/>
                </a:solidFill>
              </a:rPr>
              <a:t> новых </a:t>
            </a:r>
            <a:r>
              <a:rPr lang="ru-RU" b="1" i="1" dirty="0" err="1" smtClean="0">
                <a:solidFill>
                  <a:srgbClr val="C00000"/>
                </a:solidFill>
              </a:rPr>
              <a:t>ИП</a:t>
            </a:r>
            <a:r>
              <a:rPr lang="ru-RU" b="1" i="1" dirty="0" smtClean="0">
                <a:solidFill>
                  <a:srgbClr val="C00000"/>
                </a:solidFill>
              </a:rPr>
              <a:t>;</a:t>
            </a:r>
          </a:p>
          <a:p>
            <a:pPr algn="ctr">
              <a:buFont typeface="Wingdings" pitchFamily="2" charset="2"/>
              <a:buChar char="Ø"/>
            </a:pPr>
            <a:r>
              <a:rPr lang="ru-RU" b="1" i="1" dirty="0" smtClean="0">
                <a:solidFill>
                  <a:srgbClr val="C00000"/>
                </a:solidFill>
              </a:rPr>
              <a:t> </a:t>
            </a:r>
            <a:r>
              <a:rPr lang="ru-RU" sz="2400" b="1" i="1" dirty="0" smtClean="0">
                <a:solidFill>
                  <a:srgbClr val="C00000"/>
                </a:solidFill>
              </a:rPr>
              <a:t>17% </a:t>
            </a:r>
            <a:r>
              <a:rPr lang="ru-RU" b="1" i="1" dirty="0" smtClean="0">
                <a:solidFill>
                  <a:srgbClr val="C00000"/>
                </a:solidFill>
              </a:rPr>
              <a:t>рост объема налогов от </a:t>
            </a:r>
            <a:r>
              <a:rPr lang="ru-RU" b="1" i="1" dirty="0" err="1" smtClean="0">
                <a:solidFill>
                  <a:srgbClr val="C00000"/>
                </a:solidFill>
              </a:rPr>
              <a:t>СМСП</a:t>
            </a:r>
            <a:r>
              <a:rPr lang="ru-RU" b="1" i="1" dirty="0" smtClean="0">
                <a:solidFill>
                  <a:srgbClr val="C00000"/>
                </a:solidFill>
              </a:rPr>
              <a:t> во все бюджеты. </a:t>
            </a:r>
            <a:endParaRPr lang="ru-RU" sz="1600" b="1" i="1" dirty="0">
              <a:solidFill>
                <a:srgbClr val="C00000"/>
              </a:solidFill>
            </a:endParaRPr>
          </a:p>
        </p:txBody>
      </p:sp>
      <p:sp>
        <p:nvSpPr>
          <p:cNvPr id="2050" name="AutoShape 2" descr="https://bcs-express.ru/static/articlehead/586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2" name="AutoShape 4" descr="https://bcs-express.ru/static/articlehead/586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9" name="Прямоугольник 38"/>
          <p:cNvSpPr/>
          <p:nvPr/>
        </p:nvSpPr>
        <p:spPr>
          <a:xfrm>
            <a:off x="6804248" y="2060848"/>
            <a:ext cx="1584176" cy="792088"/>
          </a:xfrm>
          <a:prstGeom prst="rect">
            <a:avLst/>
          </a:prstGeom>
          <a:solidFill>
            <a:schemeClr val="bg1"/>
          </a:solidFill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43" name="Рисунок 42" descr="C:\Documents and Settings\user\Рабочий стол\file0377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948264" y="2204864"/>
            <a:ext cx="1224136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" name="TextBox 43"/>
          <p:cNvSpPr txBox="1"/>
          <p:nvPr/>
        </p:nvSpPr>
        <p:spPr>
          <a:xfrm>
            <a:off x="6804248" y="2060848"/>
            <a:ext cx="158383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Индустриальный парк</a:t>
            </a:r>
            <a:endParaRPr lang="ru-RU" sz="11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6804248" y="2996952"/>
            <a:ext cx="1584176" cy="792088"/>
          </a:xfrm>
          <a:prstGeom prst="rect">
            <a:avLst/>
          </a:prstGeom>
          <a:solidFill>
            <a:schemeClr val="bg1">
              <a:lumMod val="85000"/>
            </a:schemeClr>
          </a:solidFill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6" name="TextBox 45"/>
          <p:cNvSpPr txBox="1"/>
          <p:nvPr/>
        </p:nvSpPr>
        <p:spPr>
          <a:xfrm>
            <a:off x="6804248" y="2996952"/>
            <a:ext cx="158383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Индустриальный парк</a:t>
            </a:r>
            <a:endParaRPr lang="ru-RU" sz="11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6516216" y="3284984"/>
            <a:ext cx="21602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ВОЛГОЦЕММАШ</a:t>
            </a:r>
            <a:endParaRPr lang="ru-RU" sz="1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8" name="Стрелка вниз 47"/>
          <p:cNvSpPr/>
          <p:nvPr/>
        </p:nvSpPr>
        <p:spPr>
          <a:xfrm>
            <a:off x="2915816" y="5013176"/>
            <a:ext cx="576064" cy="7200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TextBox 48"/>
          <p:cNvSpPr txBox="1"/>
          <p:nvPr/>
        </p:nvSpPr>
        <p:spPr>
          <a:xfrm>
            <a:off x="0" y="5805264"/>
            <a:ext cx="63001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Муниципальная программа «Развитие малого и среднего </a:t>
            </a:r>
          </a:p>
          <a:p>
            <a:pPr algn="ctr"/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предпринимательства городского округа Тольятти на 2018-2022 годы» </a:t>
            </a:r>
            <a:endParaRPr lang="ru-RU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6789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" y="609867"/>
            <a:ext cx="9143999" cy="517748"/>
          </a:xfrm>
          <a:prstGeom prst="rect">
            <a:avLst/>
          </a:prstGeom>
          <a:gradFill flip="none" rotWithShape="1">
            <a:gsLst>
              <a:gs pos="15000">
                <a:schemeClr val="bg1"/>
              </a:gs>
              <a:gs pos="98000">
                <a:schemeClr val="bg1">
                  <a:lumMod val="85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467544" y="409461"/>
            <a:ext cx="826704" cy="91856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675048" y="514798"/>
            <a:ext cx="5040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chemeClr val="bg1">
                    <a:lumMod val="50000"/>
                  </a:schemeClr>
                </a:solidFill>
                <a:latin typeface="Georgia" panose="02040502050405020303" pitchFamily="18" charset="0"/>
              </a:rPr>
              <a:t>8</a:t>
            </a:r>
            <a:endParaRPr lang="ru-RU" sz="4000" b="1" dirty="0">
              <a:solidFill>
                <a:schemeClr val="bg1">
                  <a:lumMod val="50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03648" y="260648"/>
            <a:ext cx="756084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bg1">
                    <a:lumMod val="50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ru-RU" sz="2000" b="1" dirty="0" smtClean="0">
                <a:solidFill>
                  <a:schemeClr val="bg1">
                    <a:lumMod val="50000"/>
                  </a:schemeClr>
                </a:solidFill>
                <a:latin typeface="Georgia" panose="02040502050405020303" pitchFamily="18" charset="0"/>
              </a:rPr>
              <a:t>Стратегия социально-экономического развития городского округа Тольятти на период до 2030 года </a:t>
            </a:r>
            <a:endParaRPr lang="ru-RU" sz="2000" b="1" dirty="0">
              <a:solidFill>
                <a:schemeClr val="bg1">
                  <a:lumMod val="50000"/>
                </a:schemeClr>
              </a:solidFill>
              <a:latin typeface="Georgia" panose="02040502050405020303" pitchFamily="18" charset="0"/>
            </a:endParaRPr>
          </a:p>
          <a:p>
            <a:endParaRPr lang="ru-RU" dirty="0"/>
          </a:p>
        </p:txBody>
      </p:sp>
      <p:pic>
        <p:nvPicPr>
          <p:cNvPr id="12" name="Picture 2" descr="C:\Users\ПЕТРО\Desktop\0_119219_f7bd7e43_orig.png"/>
          <p:cNvPicPr>
            <a:picLocks noChangeAspect="1" noChangeArrowheads="1"/>
          </p:cNvPicPr>
          <p:nvPr/>
        </p:nvPicPr>
        <p:blipFill rotWithShape="1"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3727" t="34764" b="6632"/>
          <a:stretch/>
        </p:blipFill>
        <p:spPr bwMode="auto">
          <a:xfrm rot="16200000">
            <a:off x="5888451" y="3602450"/>
            <a:ext cx="2780928" cy="3730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395536" y="1412776"/>
            <a:ext cx="3240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Приоритеты развития Тольятти</a:t>
            </a:r>
            <a:endParaRPr lang="ru-RU" b="1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14" name="Рисунок 13" descr="дерево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2492896"/>
            <a:ext cx="4176464" cy="3672408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4139952" y="1772816"/>
            <a:ext cx="4824536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Clr>
                <a:schemeClr val="tx2">
                  <a:lumMod val="75000"/>
                </a:schemeClr>
              </a:buClr>
              <a:buFont typeface="+mj-lt"/>
              <a:buAutoNum type="arabicPeriod"/>
            </a:pPr>
            <a:r>
              <a:rPr lang="ru-RU" sz="1400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Times New Roman" pitchFamily="18" charset="0"/>
              </a:rPr>
              <a:t>Строительство мостового перехода через р. Волга в районе села </a:t>
            </a:r>
            <a:r>
              <a:rPr lang="ru-RU" sz="1400" b="1" i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cs typeface="Times New Roman" pitchFamily="18" charset="0"/>
              </a:rPr>
              <a:t>Климовка</a:t>
            </a:r>
            <a:r>
              <a:rPr lang="ru-RU" sz="1400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Times New Roman" pitchFamily="18" charset="0"/>
              </a:rPr>
              <a:t>;</a:t>
            </a:r>
          </a:p>
          <a:p>
            <a:pPr marL="342900" lvl="0" indent="-342900">
              <a:buClr>
                <a:schemeClr val="tx2">
                  <a:lumMod val="75000"/>
                </a:schemeClr>
              </a:buClr>
              <a:buFont typeface="+mj-lt"/>
              <a:buAutoNum type="arabicPeriod"/>
            </a:pPr>
            <a:r>
              <a:rPr lang="ru-RU" sz="1400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Times New Roman" pitchFamily="18" charset="0"/>
              </a:rPr>
              <a:t>Реконструкция набережной Автозаводского района г. Тольятти; </a:t>
            </a:r>
          </a:p>
          <a:p>
            <a:pPr marL="342900" lvl="0" indent="-342900">
              <a:buClr>
                <a:schemeClr val="tx2">
                  <a:lumMod val="75000"/>
                </a:schemeClr>
              </a:buClr>
              <a:buFont typeface="+mj-lt"/>
              <a:buAutoNum type="arabicPeriod"/>
            </a:pPr>
            <a:r>
              <a:rPr lang="ru-RU" sz="1400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Times New Roman" pitchFamily="18" charset="0"/>
              </a:rPr>
              <a:t>Создание центра спортивной гимнастики «</a:t>
            </a:r>
            <a:r>
              <a:rPr lang="ru-RU" sz="1400" b="1" i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cs typeface="Times New Roman" pitchFamily="18" charset="0"/>
              </a:rPr>
              <a:t>Немов</a:t>
            </a:r>
            <a:r>
              <a:rPr lang="ru-RU" sz="1400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Times New Roman" pitchFamily="18" charset="0"/>
              </a:rPr>
              <a:t> – центр»;</a:t>
            </a:r>
          </a:p>
          <a:p>
            <a:pPr marL="342900" lvl="0" indent="-342900">
              <a:buClr>
                <a:schemeClr val="tx2">
                  <a:lumMod val="75000"/>
                </a:schemeClr>
              </a:buClr>
              <a:buFont typeface="+mj-lt"/>
              <a:buAutoNum type="arabicPeriod"/>
            </a:pPr>
            <a:r>
              <a:rPr lang="ru-RU" sz="1400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Times New Roman" pitchFamily="18" charset="0"/>
              </a:rPr>
              <a:t>Строительство выставочного зала со сквером, игровыми площадками и фонтаном в честь 50-летия ОАО «АВТОВАЗ» и выпуска первого автомобиля; </a:t>
            </a:r>
          </a:p>
          <a:p>
            <a:pPr marL="342900" lvl="0" indent="-342900">
              <a:buClr>
                <a:schemeClr val="tx2">
                  <a:lumMod val="75000"/>
                </a:schemeClr>
              </a:buClr>
              <a:buFont typeface="+mj-lt"/>
              <a:buAutoNum type="arabicPeriod"/>
            </a:pPr>
            <a:r>
              <a:rPr lang="ru-RU" sz="1400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Times New Roman" pitchFamily="18" charset="0"/>
              </a:rPr>
              <a:t>Организация общественных пространств в рамках приоритетного проекта «Формирование комфортной городской среды»;</a:t>
            </a:r>
          </a:p>
          <a:p>
            <a:pPr marL="342900" lvl="0" indent="-342900">
              <a:buClr>
                <a:schemeClr val="tx2">
                  <a:lumMod val="75000"/>
                </a:schemeClr>
              </a:buClr>
              <a:buFont typeface="+mj-lt"/>
              <a:buAutoNum type="arabicPeriod"/>
            </a:pPr>
            <a:r>
              <a:rPr lang="ru-RU" sz="1400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Times New Roman" pitchFamily="18" charset="0"/>
              </a:rPr>
              <a:t>Строительство поликлиник, школ и детских садов;</a:t>
            </a:r>
          </a:p>
          <a:p>
            <a:pPr marL="342900" lvl="0" indent="-342900">
              <a:buClr>
                <a:schemeClr val="tx2">
                  <a:lumMod val="75000"/>
                </a:schemeClr>
              </a:buClr>
              <a:buFont typeface="+mj-lt"/>
              <a:buAutoNum type="arabicPeriod"/>
            </a:pPr>
            <a:r>
              <a:rPr lang="ru-RU" sz="1400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Times New Roman" pitchFamily="18" charset="0"/>
              </a:rPr>
              <a:t>Воспроизводство лесов в границах городского округа Тольятти; </a:t>
            </a:r>
          </a:p>
          <a:p>
            <a:pPr marL="342900" lvl="0" indent="-342900">
              <a:buClr>
                <a:schemeClr val="tx2">
                  <a:lumMod val="75000"/>
                </a:schemeClr>
              </a:buClr>
              <a:buFont typeface="+mj-lt"/>
              <a:buAutoNum type="arabicPeriod"/>
            </a:pPr>
            <a:r>
              <a:rPr lang="ru-RU" sz="1400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Times New Roman" pitchFamily="18" charset="0"/>
              </a:rPr>
              <a:t>Обезвреживание и утилизация отходов, находящихся на территории бывшего ОАО «Фосфор»; </a:t>
            </a:r>
          </a:p>
          <a:p>
            <a:pPr marL="342900" lvl="0" indent="-342900">
              <a:buClr>
                <a:schemeClr val="tx2">
                  <a:lumMod val="75000"/>
                </a:schemeClr>
              </a:buClr>
              <a:buFont typeface="+mj-lt"/>
              <a:buAutoNum type="arabicPeriod"/>
            </a:pPr>
            <a:r>
              <a:rPr lang="ru-RU" sz="1400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Times New Roman" pitchFamily="18" charset="0"/>
              </a:rPr>
              <a:t>Развитие территории опережающего социально-экономического     развития «Тольятти»;</a:t>
            </a:r>
          </a:p>
          <a:p>
            <a:pPr marL="342900" lvl="0" indent="-342900">
              <a:buClr>
                <a:schemeClr val="tx2">
                  <a:lumMod val="75000"/>
                </a:schemeClr>
              </a:buClr>
              <a:buFont typeface="+mj-lt"/>
              <a:buAutoNum type="arabicPeriod"/>
            </a:pPr>
            <a:r>
              <a:rPr lang="ru-RU" sz="1400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Times New Roman" pitchFamily="18" charset="0"/>
              </a:rPr>
              <a:t>Создание национального инжинирингового центра.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220072" y="1196752"/>
            <a:ext cx="3240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Крупнейшие проекты развития</a:t>
            </a:r>
            <a:endParaRPr lang="ru-RU" b="1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67895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ерая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2157</TotalTime>
  <Words>1003</Words>
  <Application>Microsoft Office PowerPoint</Application>
  <PresentationFormat>Экран (4:3)</PresentationFormat>
  <Paragraphs>249</Paragraphs>
  <Slides>15</Slides>
  <Notes>5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15</vt:i4>
      </vt:variant>
    </vt:vector>
  </HeadingPairs>
  <TitlesOfParts>
    <vt:vector size="24" baseType="lpstr">
      <vt:lpstr>Arial Unicode MS</vt:lpstr>
      <vt:lpstr>Arial</vt:lpstr>
      <vt:lpstr>Calibri</vt:lpstr>
      <vt:lpstr>Georgia</vt:lpstr>
      <vt:lpstr>Times New Roman</vt:lpstr>
      <vt:lpstr>Wingdings</vt:lpstr>
      <vt:lpstr>Тема Office</vt:lpstr>
      <vt:lpstr>Диаграмма</vt:lpstr>
      <vt:lpstr>Microsoft Excel 97-2003 Worksheet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ПЕТРО</dc:creator>
  <cp:lastModifiedBy>Кафидова Нелля Борисовна</cp:lastModifiedBy>
  <cp:revision>253</cp:revision>
  <cp:lastPrinted>2019-05-24T07:22:19Z</cp:lastPrinted>
  <dcterms:created xsi:type="dcterms:W3CDTF">2017-06-15T11:50:26Z</dcterms:created>
  <dcterms:modified xsi:type="dcterms:W3CDTF">2019-05-28T07:20:31Z</dcterms:modified>
</cp:coreProperties>
</file>